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2"/>
  </p:notesMasterIdLst>
  <p:sldIdLst>
    <p:sldId id="257" r:id="rId2"/>
    <p:sldId id="32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309" r:id="rId43"/>
    <p:sldId id="310" r:id="rId44"/>
    <p:sldId id="311" r:id="rId45"/>
    <p:sldId id="312" r:id="rId46"/>
    <p:sldId id="313" r:id="rId47"/>
    <p:sldId id="314" r:id="rId48"/>
    <p:sldId id="315" r:id="rId49"/>
    <p:sldId id="316" r:id="rId50"/>
    <p:sldId id="317" r:id="rId51"/>
    <p:sldId id="318" r:id="rId52"/>
    <p:sldId id="319" r:id="rId53"/>
    <p:sldId id="320" r:id="rId54"/>
    <p:sldId id="321" r:id="rId55"/>
    <p:sldId id="322" r:id="rId56"/>
    <p:sldId id="323" r:id="rId57"/>
    <p:sldId id="324" r:id="rId58"/>
    <p:sldId id="325" r:id="rId59"/>
    <p:sldId id="326" r:id="rId60"/>
    <p:sldId id="308"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06" autoAdjust="0"/>
    <p:restoredTop sz="94660"/>
  </p:normalViewPr>
  <p:slideViewPr>
    <p:cSldViewPr snapToGrid="0">
      <p:cViewPr varScale="1">
        <p:scale>
          <a:sx n="62" d="100"/>
          <a:sy n="62" d="100"/>
        </p:scale>
        <p:origin x="804"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phili\AppData\Roaming\Microsoft\Excel\Book1%20(version%201).xlsb"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phili\AppData\Roaming\Microsoft\Excel\Book1%20(version%201).xlsb"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phili\AppData\Roaming\Microsoft\Excel\Book1%20(version%201).xlsb"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States</a:t>
            </a:r>
            <a:r>
              <a:rPr lang="en-GB" baseline="0"/>
              <a:t> Explored</a:t>
            </a:r>
            <a:endParaRPr lang="en-GB"/>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areaChart>
        <c:grouping val="standard"/>
        <c:varyColors val="0"/>
        <c:ser>
          <c:idx val="0"/>
          <c:order val="0"/>
          <c:tx>
            <c:strRef>
              <c:f>Sheet1!$A$2</c:f>
              <c:strCache>
                <c:ptCount val="1"/>
                <c:pt idx="0">
                  <c:v>Minimax</c:v>
                </c:pt>
              </c:strCache>
            </c:strRef>
          </c:tx>
          <c:spPr>
            <a:solidFill>
              <a:schemeClr val="accent1"/>
            </a:solidFill>
            <a:ln>
              <a:noFill/>
            </a:ln>
            <a:effectLst/>
          </c:spPr>
          <c:cat>
            <c:strRef>
              <c:f>Sheet1!$B$1:$J$1</c:f>
              <c:strCache>
                <c:ptCount val="9"/>
                <c:pt idx="0">
                  <c:v>Move #1</c:v>
                </c:pt>
                <c:pt idx="1">
                  <c:v>Move #2</c:v>
                </c:pt>
                <c:pt idx="2">
                  <c:v>Move #3</c:v>
                </c:pt>
                <c:pt idx="3">
                  <c:v>Move #4</c:v>
                </c:pt>
                <c:pt idx="4">
                  <c:v>Move #5</c:v>
                </c:pt>
                <c:pt idx="5">
                  <c:v>Move #6</c:v>
                </c:pt>
                <c:pt idx="6">
                  <c:v>Move #7</c:v>
                </c:pt>
                <c:pt idx="7">
                  <c:v>Move #8</c:v>
                </c:pt>
                <c:pt idx="8">
                  <c:v>Move #9</c:v>
                </c:pt>
              </c:strCache>
            </c:strRef>
          </c:cat>
          <c:val>
            <c:numRef>
              <c:f>Sheet1!$B$2:$J$2</c:f>
              <c:numCache>
                <c:formatCode>General</c:formatCode>
                <c:ptCount val="9"/>
                <c:pt idx="0">
                  <c:v>549945</c:v>
                </c:pt>
                <c:pt idx="1">
                  <c:v>59704</c:v>
                </c:pt>
                <c:pt idx="2">
                  <c:v>7331</c:v>
                </c:pt>
                <c:pt idx="3">
                  <c:v>934</c:v>
                </c:pt>
                <c:pt idx="4">
                  <c:v>197</c:v>
                </c:pt>
                <c:pt idx="5">
                  <c:v>46</c:v>
                </c:pt>
                <c:pt idx="6">
                  <c:v>13</c:v>
                </c:pt>
                <c:pt idx="7">
                  <c:v>4</c:v>
                </c:pt>
                <c:pt idx="8">
                  <c:v>1</c:v>
                </c:pt>
              </c:numCache>
            </c:numRef>
          </c:val>
          <c:extLst>
            <c:ext xmlns:c16="http://schemas.microsoft.com/office/drawing/2014/chart" uri="{C3380CC4-5D6E-409C-BE32-E72D297353CC}">
              <c16:uniqueId val="{00000000-81CE-4DD5-B901-2EFF590F34E5}"/>
            </c:ext>
          </c:extLst>
        </c:ser>
        <c:ser>
          <c:idx val="1"/>
          <c:order val="1"/>
          <c:tx>
            <c:strRef>
              <c:f>Sheet1!$A$3</c:f>
              <c:strCache>
                <c:ptCount val="1"/>
                <c:pt idx="0">
                  <c:v>AB prune</c:v>
                </c:pt>
              </c:strCache>
            </c:strRef>
          </c:tx>
          <c:spPr>
            <a:solidFill>
              <a:schemeClr val="accent2"/>
            </a:solidFill>
            <a:ln>
              <a:noFill/>
            </a:ln>
            <a:effectLst/>
          </c:spPr>
          <c:cat>
            <c:strRef>
              <c:f>Sheet1!$B$1:$J$1</c:f>
              <c:strCache>
                <c:ptCount val="9"/>
                <c:pt idx="0">
                  <c:v>Move #1</c:v>
                </c:pt>
                <c:pt idx="1">
                  <c:v>Move #2</c:v>
                </c:pt>
                <c:pt idx="2">
                  <c:v>Move #3</c:v>
                </c:pt>
                <c:pt idx="3">
                  <c:v>Move #4</c:v>
                </c:pt>
                <c:pt idx="4">
                  <c:v>Move #5</c:v>
                </c:pt>
                <c:pt idx="5">
                  <c:v>Move #6</c:v>
                </c:pt>
                <c:pt idx="6">
                  <c:v>Move #7</c:v>
                </c:pt>
                <c:pt idx="7">
                  <c:v>Move #8</c:v>
                </c:pt>
                <c:pt idx="8">
                  <c:v>Move #9</c:v>
                </c:pt>
              </c:strCache>
            </c:strRef>
          </c:cat>
          <c:val>
            <c:numRef>
              <c:f>Sheet1!$B$3:$J$3</c:f>
              <c:numCache>
                <c:formatCode>General</c:formatCode>
                <c:ptCount val="9"/>
                <c:pt idx="0">
                  <c:v>27565</c:v>
                </c:pt>
                <c:pt idx="1">
                  <c:v>4676</c:v>
                </c:pt>
                <c:pt idx="2">
                  <c:v>2346</c:v>
                </c:pt>
                <c:pt idx="3">
                  <c:v>525</c:v>
                </c:pt>
                <c:pt idx="4">
                  <c:v>96</c:v>
                </c:pt>
                <c:pt idx="5">
                  <c:v>43</c:v>
                </c:pt>
                <c:pt idx="6">
                  <c:v>13</c:v>
                </c:pt>
                <c:pt idx="7">
                  <c:v>4</c:v>
                </c:pt>
                <c:pt idx="8">
                  <c:v>1</c:v>
                </c:pt>
              </c:numCache>
            </c:numRef>
          </c:val>
          <c:extLst>
            <c:ext xmlns:c16="http://schemas.microsoft.com/office/drawing/2014/chart" uri="{C3380CC4-5D6E-409C-BE32-E72D297353CC}">
              <c16:uniqueId val="{00000001-81CE-4DD5-B901-2EFF590F34E5}"/>
            </c:ext>
          </c:extLst>
        </c:ser>
        <c:dLbls>
          <c:showLegendKey val="0"/>
          <c:showVal val="0"/>
          <c:showCatName val="0"/>
          <c:showSerName val="0"/>
          <c:showPercent val="0"/>
          <c:showBubbleSize val="0"/>
        </c:dLbls>
        <c:axId val="307983056"/>
        <c:axId val="307985552"/>
      </c:areaChart>
      <c:catAx>
        <c:axId val="30798305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07985552"/>
        <c:crosses val="autoZero"/>
        <c:auto val="1"/>
        <c:lblAlgn val="ctr"/>
        <c:lblOffset val="100"/>
        <c:noMultiLvlLbl val="0"/>
      </c:catAx>
      <c:valAx>
        <c:axId val="3079855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0798305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States Explored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Sheet1!$A$2</c:f>
              <c:strCache>
                <c:ptCount val="1"/>
                <c:pt idx="0">
                  <c:v>Minimax</c:v>
                </c:pt>
              </c:strCache>
            </c:strRef>
          </c:tx>
          <c:spPr>
            <a:ln w="28575" cap="rnd">
              <a:solidFill>
                <a:schemeClr val="accent1"/>
              </a:solidFill>
              <a:round/>
            </a:ln>
            <a:effectLst/>
          </c:spPr>
          <c:marker>
            <c:symbol val="none"/>
          </c:marker>
          <c:cat>
            <c:strRef>
              <c:f>Sheet1!$B$1:$J$1</c:f>
              <c:strCache>
                <c:ptCount val="9"/>
                <c:pt idx="0">
                  <c:v>Move #1</c:v>
                </c:pt>
                <c:pt idx="1">
                  <c:v>Move #2</c:v>
                </c:pt>
                <c:pt idx="2">
                  <c:v>Move #3</c:v>
                </c:pt>
                <c:pt idx="3">
                  <c:v>Move #4</c:v>
                </c:pt>
                <c:pt idx="4">
                  <c:v>Move #5</c:v>
                </c:pt>
                <c:pt idx="5">
                  <c:v>Move #6</c:v>
                </c:pt>
                <c:pt idx="6">
                  <c:v>Move #7</c:v>
                </c:pt>
                <c:pt idx="7">
                  <c:v>Move #8</c:v>
                </c:pt>
                <c:pt idx="8">
                  <c:v>Move #9</c:v>
                </c:pt>
              </c:strCache>
            </c:strRef>
          </c:cat>
          <c:val>
            <c:numRef>
              <c:f>Sheet1!$B$2:$J$2</c:f>
              <c:numCache>
                <c:formatCode>General</c:formatCode>
                <c:ptCount val="9"/>
                <c:pt idx="0">
                  <c:v>549945</c:v>
                </c:pt>
                <c:pt idx="1">
                  <c:v>59704</c:v>
                </c:pt>
                <c:pt idx="2">
                  <c:v>7331</c:v>
                </c:pt>
                <c:pt idx="3">
                  <c:v>934</c:v>
                </c:pt>
                <c:pt idx="4">
                  <c:v>197</c:v>
                </c:pt>
                <c:pt idx="5">
                  <c:v>46</c:v>
                </c:pt>
                <c:pt idx="6">
                  <c:v>13</c:v>
                </c:pt>
                <c:pt idx="7">
                  <c:v>4</c:v>
                </c:pt>
                <c:pt idx="8">
                  <c:v>1</c:v>
                </c:pt>
              </c:numCache>
            </c:numRef>
          </c:val>
          <c:smooth val="0"/>
          <c:extLst>
            <c:ext xmlns:c16="http://schemas.microsoft.com/office/drawing/2014/chart" uri="{C3380CC4-5D6E-409C-BE32-E72D297353CC}">
              <c16:uniqueId val="{00000000-5B57-40B7-92D8-578A81C4124B}"/>
            </c:ext>
          </c:extLst>
        </c:ser>
        <c:ser>
          <c:idx val="1"/>
          <c:order val="1"/>
          <c:tx>
            <c:strRef>
              <c:f>Sheet1!$A$3</c:f>
              <c:strCache>
                <c:ptCount val="1"/>
                <c:pt idx="0">
                  <c:v>AB prune</c:v>
                </c:pt>
              </c:strCache>
            </c:strRef>
          </c:tx>
          <c:spPr>
            <a:ln w="28575" cap="rnd">
              <a:solidFill>
                <a:schemeClr val="accent2"/>
              </a:solidFill>
              <a:round/>
            </a:ln>
            <a:effectLst/>
          </c:spPr>
          <c:marker>
            <c:symbol val="none"/>
          </c:marker>
          <c:cat>
            <c:strRef>
              <c:f>Sheet1!$B$1:$J$1</c:f>
              <c:strCache>
                <c:ptCount val="9"/>
                <c:pt idx="0">
                  <c:v>Move #1</c:v>
                </c:pt>
                <c:pt idx="1">
                  <c:v>Move #2</c:v>
                </c:pt>
                <c:pt idx="2">
                  <c:v>Move #3</c:v>
                </c:pt>
                <c:pt idx="3">
                  <c:v>Move #4</c:v>
                </c:pt>
                <c:pt idx="4">
                  <c:v>Move #5</c:v>
                </c:pt>
                <c:pt idx="5">
                  <c:v>Move #6</c:v>
                </c:pt>
                <c:pt idx="6">
                  <c:v>Move #7</c:v>
                </c:pt>
                <c:pt idx="7">
                  <c:v>Move #8</c:v>
                </c:pt>
                <c:pt idx="8">
                  <c:v>Move #9</c:v>
                </c:pt>
              </c:strCache>
            </c:strRef>
          </c:cat>
          <c:val>
            <c:numRef>
              <c:f>Sheet1!$B$3:$J$3</c:f>
              <c:numCache>
                <c:formatCode>General</c:formatCode>
                <c:ptCount val="9"/>
                <c:pt idx="0">
                  <c:v>27565</c:v>
                </c:pt>
                <c:pt idx="1">
                  <c:v>4676</c:v>
                </c:pt>
                <c:pt idx="2">
                  <c:v>2346</c:v>
                </c:pt>
                <c:pt idx="3">
                  <c:v>525</c:v>
                </c:pt>
                <c:pt idx="4">
                  <c:v>96</c:v>
                </c:pt>
                <c:pt idx="5">
                  <c:v>43</c:v>
                </c:pt>
                <c:pt idx="6">
                  <c:v>13</c:v>
                </c:pt>
                <c:pt idx="7">
                  <c:v>4</c:v>
                </c:pt>
                <c:pt idx="8">
                  <c:v>1</c:v>
                </c:pt>
              </c:numCache>
            </c:numRef>
          </c:val>
          <c:smooth val="0"/>
          <c:extLst>
            <c:ext xmlns:c16="http://schemas.microsoft.com/office/drawing/2014/chart" uri="{C3380CC4-5D6E-409C-BE32-E72D297353CC}">
              <c16:uniqueId val="{00000001-5B57-40B7-92D8-578A81C4124B}"/>
            </c:ext>
          </c:extLst>
        </c:ser>
        <c:dLbls>
          <c:showLegendKey val="0"/>
          <c:showVal val="0"/>
          <c:showCatName val="0"/>
          <c:showSerName val="0"/>
          <c:showPercent val="0"/>
          <c:showBubbleSize val="0"/>
        </c:dLbls>
        <c:smooth val="0"/>
        <c:axId val="307433744"/>
        <c:axId val="307434992"/>
      </c:lineChart>
      <c:catAx>
        <c:axId val="307433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07434992"/>
        <c:crosses val="autoZero"/>
        <c:auto val="1"/>
        <c:lblAlgn val="ctr"/>
        <c:lblOffset val="100"/>
        <c:noMultiLvlLbl val="0"/>
      </c:catAx>
      <c:valAx>
        <c:axId val="3074349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074337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Sheet1!$A$3</c:f>
              <c:strCache>
                <c:ptCount val="1"/>
                <c:pt idx="0">
                  <c:v>AB prune</c:v>
                </c:pt>
              </c:strCache>
            </c:strRef>
          </c:tx>
          <c:spPr>
            <a:ln w="28575" cap="rnd">
              <a:solidFill>
                <a:schemeClr val="accent1"/>
              </a:solidFill>
              <a:round/>
            </a:ln>
            <a:effectLst/>
          </c:spPr>
          <c:marker>
            <c:symbol val="none"/>
          </c:marker>
          <c:val>
            <c:numRef>
              <c:f>Sheet1!$B$3:$J$3</c:f>
              <c:numCache>
                <c:formatCode>General</c:formatCode>
                <c:ptCount val="9"/>
                <c:pt idx="0">
                  <c:v>27565</c:v>
                </c:pt>
                <c:pt idx="1">
                  <c:v>4676</c:v>
                </c:pt>
                <c:pt idx="2">
                  <c:v>2346</c:v>
                </c:pt>
                <c:pt idx="3">
                  <c:v>525</c:v>
                </c:pt>
                <c:pt idx="4">
                  <c:v>96</c:v>
                </c:pt>
                <c:pt idx="5">
                  <c:v>43</c:v>
                </c:pt>
                <c:pt idx="6">
                  <c:v>13</c:v>
                </c:pt>
                <c:pt idx="7">
                  <c:v>4</c:v>
                </c:pt>
                <c:pt idx="8">
                  <c:v>1</c:v>
                </c:pt>
              </c:numCache>
            </c:numRef>
          </c:val>
          <c:smooth val="0"/>
          <c:extLst>
            <c:ext xmlns:c16="http://schemas.microsoft.com/office/drawing/2014/chart" uri="{C3380CC4-5D6E-409C-BE32-E72D297353CC}">
              <c16:uniqueId val="{00000000-1C6C-4900-B79B-A2CCE4A7ABF7}"/>
            </c:ext>
          </c:extLst>
        </c:ser>
        <c:dLbls>
          <c:showLegendKey val="0"/>
          <c:showVal val="0"/>
          <c:showCatName val="0"/>
          <c:showSerName val="0"/>
          <c:showPercent val="0"/>
          <c:showBubbleSize val="0"/>
        </c:dLbls>
        <c:smooth val="0"/>
        <c:axId val="1956962384"/>
        <c:axId val="1956963632"/>
      </c:lineChart>
      <c:catAx>
        <c:axId val="1956962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56963632"/>
        <c:crosses val="autoZero"/>
        <c:auto val="1"/>
        <c:lblAlgn val="ctr"/>
        <c:lblOffset val="100"/>
        <c:noMultiLvlLbl val="0"/>
      </c:catAx>
      <c:valAx>
        <c:axId val="19569636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569623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1707A0-7780-4263-A3E2-E7833E99CC1D}" type="datetimeFigureOut">
              <a:rPr lang="en-GB" smtClean="0"/>
              <a:t>03/06/2022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526537-A460-4183-9068-B2DFC3CA3142}" type="slidenum">
              <a:rPr lang="en-GB" smtClean="0"/>
              <a:t>‹#›</a:t>
            </a:fld>
            <a:endParaRPr lang="en-GB"/>
          </a:p>
        </p:txBody>
      </p:sp>
    </p:spTree>
    <p:extLst>
      <p:ext uri="{BB962C8B-B14F-4D97-AF65-F5344CB8AC3E}">
        <p14:creationId xmlns:p14="http://schemas.microsoft.com/office/powerpoint/2010/main" val="3024438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526537-A460-4183-9068-B2DFC3CA3142}" type="slidenum">
              <a:rPr lang="en-GB" smtClean="0"/>
              <a:t>20</a:t>
            </a:fld>
            <a:endParaRPr lang="en-GB"/>
          </a:p>
        </p:txBody>
      </p:sp>
    </p:spTree>
    <p:extLst>
      <p:ext uri="{BB962C8B-B14F-4D97-AF65-F5344CB8AC3E}">
        <p14:creationId xmlns:p14="http://schemas.microsoft.com/office/powerpoint/2010/main" val="627716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526537-A460-4183-9068-B2DFC3CA3142}" type="slidenum">
              <a:rPr lang="en-GB" smtClean="0"/>
              <a:t>29</a:t>
            </a:fld>
            <a:endParaRPr lang="en-GB"/>
          </a:p>
        </p:txBody>
      </p:sp>
    </p:spTree>
    <p:extLst>
      <p:ext uri="{BB962C8B-B14F-4D97-AF65-F5344CB8AC3E}">
        <p14:creationId xmlns:p14="http://schemas.microsoft.com/office/powerpoint/2010/main" val="1696976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526537-A460-4183-9068-B2DFC3CA3142}" type="slidenum">
              <a:rPr lang="en-GB" smtClean="0"/>
              <a:t>30</a:t>
            </a:fld>
            <a:endParaRPr lang="en-GB"/>
          </a:p>
        </p:txBody>
      </p:sp>
    </p:spTree>
    <p:extLst>
      <p:ext uri="{BB962C8B-B14F-4D97-AF65-F5344CB8AC3E}">
        <p14:creationId xmlns:p14="http://schemas.microsoft.com/office/powerpoint/2010/main" val="3971401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526537-A460-4183-9068-B2DFC3CA3142}" type="slidenum">
              <a:rPr lang="en-GB" smtClean="0"/>
              <a:t>31</a:t>
            </a:fld>
            <a:endParaRPr lang="en-GB"/>
          </a:p>
        </p:txBody>
      </p:sp>
    </p:spTree>
    <p:extLst>
      <p:ext uri="{BB962C8B-B14F-4D97-AF65-F5344CB8AC3E}">
        <p14:creationId xmlns:p14="http://schemas.microsoft.com/office/powerpoint/2010/main" val="19497801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526537-A460-4183-9068-B2DFC3CA3142}" type="slidenum">
              <a:rPr lang="en-GB" smtClean="0"/>
              <a:t>32</a:t>
            </a:fld>
            <a:endParaRPr lang="en-GB"/>
          </a:p>
        </p:txBody>
      </p:sp>
    </p:spTree>
    <p:extLst>
      <p:ext uri="{BB962C8B-B14F-4D97-AF65-F5344CB8AC3E}">
        <p14:creationId xmlns:p14="http://schemas.microsoft.com/office/powerpoint/2010/main" val="3737003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526537-A460-4183-9068-B2DFC3CA3142}" type="slidenum">
              <a:rPr lang="en-GB" smtClean="0"/>
              <a:t>33</a:t>
            </a:fld>
            <a:endParaRPr lang="en-GB"/>
          </a:p>
        </p:txBody>
      </p:sp>
    </p:spTree>
    <p:extLst>
      <p:ext uri="{BB962C8B-B14F-4D97-AF65-F5344CB8AC3E}">
        <p14:creationId xmlns:p14="http://schemas.microsoft.com/office/powerpoint/2010/main" val="3545637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526537-A460-4183-9068-B2DFC3CA3142}" type="slidenum">
              <a:rPr lang="en-GB" smtClean="0"/>
              <a:t>34</a:t>
            </a:fld>
            <a:endParaRPr lang="en-GB"/>
          </a:p>
        </p:txBody>
      </p:sp>
    </p:spTree>
    <p:extLst>
      <p:ext uri="{BB962C8B-B14F-4D97-AF65-F5344CB8AC3E}">
        <p14:creationId xmlns:p14="http://schemas.microsoft.com/office/powerpoint/2010/main" val="3439513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526537-A460-4183-9068-B2DFC3CA3142}" type="slidenum">
              <a:rPr lang="en-GB" smtClean="0"/>
              <a:t>35</a:t>
            </a:fld>
            <a:endParaRPr lang="en-GB"/>
          </a:p>
        </p:txBody>
      </p:sp>
    </p:spTree>
    <p:extLst>
      <p:ext uri="{BB962C8B-B14F-4D97-AF65-F5344CB8AC3E}">
        <p14:creationId xmlns:p14="http://schemas.microsoft.com/office/powerpoint/2010/main" val="30111366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526537-A460-4183-9068-B2DFC3CA3142}" type="slidenum">
              <a:rPr lang="en-GB" smtClean="0"/>
              <a:t>36</a:t>
            </a:fld>
            <a:endParaRPr lang="en-GB"/>
          </a:p>
        </p:txBody>
      </p:sp>
    </p:spTree>
    <p:extLst>
      <p:ext uri="{BB962C8B-B14F-4D97-AF65-F5344CB8AC3E}">
        <p14:creationId xmlns:p14="http://schemas.microsoft.com/office/powerpoint/2010/main" val="7599807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526537-A460-4183-9068-B2DFC3CA3142}" type="slidenum">
              <a:rPr lang="en-GB" smtClean="0"/>
              <a:t>38</a:t>
            </a:fld>
            <a:endParaRPr lang="en-GB"/>
          </a:p>
        </p:txBody>
      </p:sp>
    </p:spTree>
    <p:extLst>
      <p:ext uri="{BB962C8B-B14F-4D97-AF65-F5344CB8AC3E}">
        <p14:creationId xmlns:p14="http://schemas.microsoft.com/office/powerpoint/2010/main" val="9830253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526537-A460-4183-9068-B2DFC3CA3142}" type="slidenum">
              <a:rPr lang="en-GB" smtClean="0"/>
              <a:t>46</a:t>
            </a:fld>
            <a:endParaRPr lang="en-GB"/>
          </a:p>
        </p:txBody>
      </p:sp>
    </p:spTree>
    <p:extLst>
      <p:ext uri="{BB962C8B-B14F-4D97-AF65-F5344CB8AC3E}">
        <p14:creationId xmlns:p14="http://schemas.microsoft.com/office/powerpoint/2010/main" val="2030145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526537-A460-4183-9068-B2DFC3CA3142}" type="slidenum">
              <a:rPr lang="en-GB" smtClean="0"/>
              <a:t>21</a:t>
            </a:fld>
            <a:endParaRPr lang="en-GB"/>
          </a:p>
        </p:txBody>
      </p:sp>
    </p:spTree>
    <p:extLst>
      <p:ext uri="{BB962C8B-B14F-4D97-AF65-F5344CB8AC3E}">
        <p14:creationId xmlns:p14="http://schemas.microsoft.com/office/powerpoint/2010/main" val="3874407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526537-A460-4183-9068-B2DFC3CA3142}" type="slidenum">
              <a:rPr lang="en-GB" smtClean="0"/>
              <a:t>22</a:t>
            </a:fld>
            <a:endParaRPr lang="en-GB"/>
          </a:p>
        </p:txBody>
      </p:sp>
    </p:spTree>
    <p:extLst>
      <p:ext uri="{BB962C8B-B14F-4D97-AF65-F5344CB8AC3E}">
        <p14:creationId xmlns:p14="http://schemas.microsoft.com/office/powerpoint/2010/main" val="1296690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526537-A460-4183-9068-B2DFC3CA3142}" type="slidenum">
              <a:rPr lang="en-GB" smtClean="0"/>
              <a:t>23</a:t>
            </a:fld>
            <a:endParaRPr lang="en-GB"/>
          </a:p>
        </p:txBody>
      </p:sp>
    </p:spTree>
    <p:extLst>
      <p:ext uri="{BB962C8B-B14F-4D97-AF65-F5344CB8AC3E}">
        <p14:creationId xmlns:p14="http://schemas.microsoft.com/office/powerpoint/2010/main" val="1123027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526537-A460-4183-9068-B2DFC3CA3142}" type="slidenum">
              <a:rPr lang="en-GB" smtClean="0"/>
              <a:t>24</a:t>
            </a:fld>
            <a:endParaRPr lang="en-GB"/>
          </a:p>
        </p:txBody>
      </p:sp>
    </p:spTree>
    <p:extLst>
      <p:ext uri="{BB962C8B-B14F-4D97-AF65-F5344CB8AC3E}">
        <p14:creationId xmlns:p14="http://schemas.microsoft.com/office/powerpoint/2010/main" val="3401473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526537-A460-4183-9068-B2DFC3CA3142}" type="slidenum">
              <a:rPr lang="en-GB" smtClean="0"/>
              <a:t>25</a:t>
            </a:fld>
            <a:endParaRPr lang="en-GB"/>
          </a:p>
        </p:txBody>
      </p:sp>
    </p:spTree>
    <p:extLst>
      <p:ext uri="{BB962C8B-B14F-4D97-AF65-F5344CB8AC3E}">
        <p14:creationId xmlns:p14="http://schemas.microsoft.com/office/powerpoint/2010/main" val="542587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526537-A460-4183-9068-B2DFC3CA3142}" type="slidenum">
              <a:rPr lang="en-GB" smtClean="0"/>
              <a:t>26</a:t>
            </a:fld>
            <a:endParaRPr lang="en-GB"/>
          </a:p>
        </p:txBody>
      </p:sp>
    </p:spTree>
    <p:extLst>
      <p:ext uri="{BB962C8B-B14F-4D97-AF65-F5344CB8AC3E}">
        <p14:creationId xmlns:p14="http://schemas.microsoft.com/office/powerpoint/2010/main" val="4233631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526537-A460-4183-9068-B2DFC3CA3142}" type="slidenum">
              <a:rPr lang="en-GB" smtClean="0"/>
              <a:t>27</a:t>
            </a:fld>
            <a:endParaRPr lang="en-GB"/>
          </a:p>
        </p:txBody>
      </p:sp>
    </p:spTree>
    <p:extLst>
      <p:ext uri="{BB962C8B-B14F-4D97-AF65-F5344CB8AC3E}">
        <p14:creationId xmlns:p14="http://schemas.microsoft.com/office/powerpoint/2010/main" val="664361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5526537-A460-4183-9068-B2DFC3CA3142}" type="slidenum">
              <a:rPr lang="en-GB" smtClean="0"/>
              <a:t>28</a:t>
            </a:fld>
            <a:endParaRPr lang="en-GB"/>
          </a:p>
        </p:txBody>
      </p:sp>
    </p:spTree>
    <p:extLst>
      <p:ext uri="{BB962C8B-B14F-4D97-AF65-F5344CB8AC3E}">
        <p14:creationId xmlns:p14="http://schemas.microsoft.com/office/powerpoint/2010/main" val="10220282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6C21EC1F-9507-4D27-9C64-015C1F72ED4D}" type="datetimeFigureOut">
              <a:rPr lang="en-GB" smtClean="0"/>
              <a:t>03/06/2022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36070555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21EC1F-9507-4D27-9C64-015C1F72ED4D}" type="datetimeFigureOut">
              <a:rPr lang="en-GB" smtClean="0"/>
              <a:t>03/06/2022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2846984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21EC1F-9507-4D27-9C64-015C1F72ED4D}" type="datetimeFigureOut">
              <a:rPr lang="en-GB" smtClean="0"/>
              <a:t>03/06/2022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1709501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21EC1F-9507-4D27-9C64-015C1F72ED4D}" type="datetimeFigureOut">
              <a:rPr lang="en-GB" smtClean="0"/>
              <a:t>03/06/2022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1427080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6C21EC1F-9507-4D27-9C64-015C1F72ED4D}" type="datetimeFigureOut">
              <a:rPr lang="en-GB" smtClean="0"/>
              <a:t>03/06/2022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321656432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6C21EC1F-9507-4D27-9C64-015C1F72ED4D}" type="datetimeFigureOut">
              <a:rPr lang="en-GB" smtClean="0"/>
              <a:t>03/06/2022</a:t>
            </a:fld>
            <a:endParaRPr lang="en-GB"/>
          </a:p>
        </p:txBody>
      </p:sp>
      <p:sp>
        <p:nvSpPr>
          <p:cNvPr id="9" name="Footer Placeholder 8"/>
          <p:cNvSpPr>
            <a:spLocks noGrp="1"/>
          </p:cNvSpPr>
          <p:nvPr>
            <p:ph type="ftr" sz="quarter" idx="11"/>
          </p:nvPr>
        </p:nvSpPr>
        <p:spPr/>
        <p:txBody>
          <a:bodyPr/>
          <a:lstStyle/>
          <a:p>
            <a:endParaRPr lang="en-GB"/>
          </a:p>
        </p:txBody>
      </p:sp>
      <p:sp>
        <p:nvSpPr>
          <p:cNvPr id="10" name="Slide Number Placeholder 9"/>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481768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6C21EC1F-9507-4D27-9C64-015C1F72ED4D}" type="datetimeFigureOut">
              <a:rPr lang="en-GB" smtClean="0"/>
              <a:t>03/06/2022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118CCBA-ADB7-496D-BDCB-81403DDCC3CB}" type="slidenum">
              <a:rPr lang="en-GB" smtClean="0"/>
              <a:t>‹#›</a:t>
            </a:fld>
            <a:endParaRPr lang="en-GB"/>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92031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C21EC1F-9507-4D27-9C64-015C1F72ED4D}" type="datetimeFigureOut">
              <a:rPr lang="en-GB" smtClean="0"/>
              <a:t>03/06/2022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3135966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21EC1F-9507-4D27-9C64-015C1F72ED4D}" type="datetimeFigureOut">
              <a:rPr lang="en-GB" smtClean="0"/>
              <a:t>03/06/2022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1552058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6C21EC1F-9507-4D27-9C64-015C1F72ED4D}" type="datetimeFigureOut">
              <a:rPr lang="en-GB" smtClean="0"/>
              <a:t>03/06/2022</a:t>
            </a:fld>
            <a:endParaRPr lang="en-GB"/>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GB"/>
          </a:p>
        </p:txBody>
      </p:sp>
      <p:sp>
        <p:nvSpPr>
          <p:cNvPr id="11" name="Slide Number Placeholder 10"/>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1908492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6C21EC1F-9507-4D27-9C64-015C1F72ED4D}" type="datetimeFigureOut">
              <a:rPr lang="en-GB" smtClean="0"/>
              <a:t>03/06/2022</a:t>
            </a:fld>
            <a:endParaRPr lang="en-GB"/>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GB"/>
          </a:p>
        </p:txBody>
      </p:sp>
      <p:sp>
        <p:nvSpPr>
          <p:cNvPr id="10" name="Slide Number Placeholder 9"/>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4043605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6C21EC1F-9507-4D27-9C64-015C1F72ED4D}" type="datetimeFigureOut">
              <a:rPr lang="en-GB" smtClean="0"/>
              <a:t>03/06/2022</a:t>
            </a:fld>
            <a:endParaRPr lang="en-GB"/>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GB"/>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0118CCBA-ADB7-496D-BDCB-81403DDCC3CB}" type="slidenum">
              <a:rPr lang="en-GB" smtClean="0"/>
              <a:t>‹#›</a:t>
            </a:fld>
            <a:endParaRPr lang="en-GB"/>
          </a:p>
        </p:txBody>
      </p:sp>
    </p:spTree>
    <p:extLst>
      <p:ext uri="{BB962C8B-B14F-4D97-AF65-F5344CB8AC3E}">
        <p14:creationId xmlns:p14="http://schemas.microsoft.com/office/powerpoint/2010/main" val="23494807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github.com/philipmortimer/AI-Course/tree/main/Programs/Part%202/NoughtsAndCrossesDemo"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youtube.com/watch?v=l-hh51ncgDI" TargetMode="External"/><Relationship Id="rId2" Type="http://schemas.openxmlformats.org/officeDocument/2006/relationships/hyperlink" Target="https://towardsdatascience.com/how-a-chess-playing-computer-thinks-about-its-next-move-8f028bd0e7b1" TargetMode="External"/><Relationship Id="rId1" Type="http://schemas.openxmlformats.org/officeDocument/2006/relationships/slideLayout" Target="../slideLayouts/slideLayout2.xml"/><Relationship Id="rId6" Type="http://schemas.openxmlformats.org/officeDocument/2006/relationships/hyperlink" Target="https://www.chessprogramming.org/Evaluation" TargetMode="External"/><Relationship Id="rId5" Type="http://schemas.openxmlformats.org/officeDocument/2006/relationships/hyperlink" Target="https://www.chessprogramming.org/Iterative_Deepening" TargetMode="External"/><Relationship Id="rId4" Type="http://schemas.openxmlformats.org/officeDocument/2006/relationships/hyperlink" Target="https://www.cs.cornell.edu/courses/cs312/2002sp/lectures/rec21.ht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762A6-E91C-4917-9897-74885FA71EFF}"/>
              </a:ext>
            </a:extLst>
          </p:cNvPr>
          <p:cNvSpPr>
            <a:spLocks noGrp="1"/>
          </p:cNvSpPr>
          <p:nvPr>
            <p:ph type="ctrTitle"/>
          </p:nvPr>
        </p:nvSpPr>
        <p:spPr/>
        <p:txBody>
          <a:bodyPr/>
          <a:lstStyle/>
          <a:p>
            <a:r>
              <a:rPr lang="en-US" dirty="0"/>
              <a:t>Introduction to AI - Heuristic Based Agents</a:t>
            </a:r>
            <a:endParaRPr lang="en-GB" dirty="0"/>
          </a:p>
        </p:txBody>
      </p:sp>
      <p:sp>
        <p:nvSpPr>
          <p:cNvPr id="3" name="Subtitle 2">
            <a:extLst>
              <a:ext uri="{FF2B5EF4-FFF2-40B4-BE49-F238E27FC236}">
                <a16:creationId xmlns:a16="http://schemas.microsoft.com/office/drawing/2014/main" id="{7CB39534-93F6-421E-9477-0E701C3A524F}"/>
              </a:ext>
            </a:extLst>
          </p:cNvPr>
          <p:cNvSpPr>
            <a:spLocks noGrp="1"/>
          </p:cNvSpPr>
          <p:nvPr>
            <p:ph type="subTitle" idx="1"/>
          </p:nvPr>
        </p:nvSpPr>
        <p:spPr/>
        <p:txBody>
          <a:bodyPr/>
          <a:lstStyle/>
          <a:p>
            <a:r>
              <a:rPr lang="en-US" dirty="0"/>
              <a:t>Philip Mortimer</a:t>
            </a:r>
            <a:endParaRPr lang="en-GB" dirty="0"/>
          </a:p>
        </p:txBody>
      </p:sp>
    </p:spTree>
    <p:extLst>
      <p:ext uri="{BB962C8B-B14F-4D97-AF65-F5344CB8AC3E}">
        <p14:creationId xmlns:p14="http://schemas.microsoft.com/office/powerpoint/2010/main" val="3108343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84105-8960-430D-A086-7853DC43132D}"/>
              </a:ext>
            </a:extLst>
          </p:cNvPr>
          <p:cNvSpPr>
            <a:spLocks noGrp="1"/>
          </p:cNvSpPr>
          <p:nvPr>
            <p:ph type="title"/>
          </p:nvPr>
        </p:nvSpPr>
        <p:spPr>
          <a:xfrm>
            <a:off x="2179765" y="209541"/>
            <a:ext cx="7729728" cy="1188720"/>
          </a:xfrm>
        </p:spPr>
        <p:txBody>
          <a:bodyPr/>
          <a:lstStyle/>
          <a:p>
            <a:r>
              <a:rPr lang="en-GB" dirty="0"/>
              <a:t>Design</a:t>
            </a:r>
          </a:p>
        </p:txBody>
      </p:sp>
      <p:sp>
        <p:nvSpPr>
          <p:cNvPr id="5" name="Rectangle 4">
            <a:extLst>
              <a:ext uri="{FF2B5EF4-FFF2-40B4-BE49-F238E27FC236}">
                <a16:creationId xmlns:a16="http://schemas.microsoft.com/office/drawing/2014/main" id="{ECA26A11-9E6F-40E2-95E5-DCCC908A0382}"/>
              </a:ext>
            </a:extLst>
          </p:cNvPr>
          <p:cNvSpPr/>
          <p:nvPr/>
        </p:nvSpPr>
        <p:spPr>
          <a:xfrm>
            <a:off x="3492366" y="3707671"/>
            <a:ext cx="5207267" cy="164110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AI magic</a:t>
            </a:r>
          </a:p>
        </p:txBody>
      </p:sp>
      <p:sp>
        <p:nvSpPr>
          <p:cNvPr id="8" name="Oval 7">
            <a:extLst>
              <a:ext uri="{FF2B5EF4-FFF2-40B4-BE49-F238E27FC236}">
                <a16:creationId xmlns:a16="http://schemas.microsoft.com/office/drawing/2014/main" id="{9B23DE0F-290A-49F6-9E87-92E1D24331AB}"/>
              </a:ext>
            </a:extLst>
          </p:cNvPr>
          <p:cNvSpPr/>
          <p:nvPr/>
        </p:nvSpPr>
        <p:spPr>
          <a:xfrm>
            <a:off x="765210" y="4140447"/>
            <a:ext cx="1735756" cy="1094450"/>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Current Board</a:t>
            </a:r>
          </a:p>
        </p:txBody>
      </p:sp>
      <p:cxnSp>
        <p:nvCxnSpPr>
          <p:cNvPr id="9" name="Straight Arrow Connector 8">
            <a:extLst>
              <a:ext uri="{FF2B5EF4-FFF2-40B4-BE49-F238E27FC236}">
                <a16:creationId xmlns:a16="http://schemas.microsoft.com/office/drawing/2014/main" id="{C95A45E7-64CB-48F8-A505-D8F1F56192B8}"/>
              </a:ext>
            </a:extLst>
          </p:cNvPr>
          <p:cNvCxnSpPr>
            <a:cxnSpLocks/>
            <a:stCxn id="8" idx="6"/>
          </p:cNvCxnSpPr>
          <p:nvPr/>
        </p:nvCxnSpPr>
        <p:spPr>
          <a:xfrm flipV="1">
            <a:off x="2500966" y="4596406"/>
            <a:ext cx="933648" cy="912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B34BFDEE-6248-46EC-8AF9-FD8732CE0117}"/>
              </a:ext>
            </a:extLst>
          </p:cNvPr>
          <p:cNvCxnSpPr/>
          <p:nvPr/>
        </p:nvCxnSpPr>
        <p:spPr>
          <a:xfrm>
            <a:off x="8767010" y="4415128"/>
            <a:ext cx="847023" cy="673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355413D8-2D51-4CF6-9EB4-F8FB9AF258C0}"/>
              </a:ext>
            </a:extLst>
          </p:cNvPr>
          <p:cNvSpPr/>
          <p:nvPr/>
        </p:nvSpPr>
        <p:spPr>
          <a:xfrm>
            <a:off x="9691034" y="3924238"/>
            <a:ext cx="1713297" cy="1174283"/>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The best move</a:t>
            </a:r>
          </a:p>
        </p:txBody>
      </p:sp>
      <p:sp>
        <p:nvSpPr>
          <p:cNvPr id="6" name="Content Placeholder 5">
            <a:extLst>
              <a:ext uri="{FF2B5EF4-FFF2-40B4-BE49-F238E27FC236}">
                <a16:creationId xmlns:a16="http://schemas.microsoft.com/office/drawing/2014/main" id="{0357D797-48C2-42A8-BA60-F2DED0D61E0F}"/>
              </a:ext>
            </a:extLst>
          </p:cNvPr>
          <p:cNvSpPr>
            <a:spLocks noGrp="1"/>
          </p:cNvSpPr>
          <p:nvPr>
            <p:ph idx="1"/>
          </p:nvPr>
        </p:nvSpPr>
        <p:spPr>
          <a:xfrm>
            <a:off x="2051339" y="1739549"/>
            <a:ext cx="7729728" cy="3101983"/>
          </a:xfrm>
        </p:spPr>
        <p:txBody>
          <a:bodyPr/>
          <a:lstStyle/>
          <a:p>
            <a:r>
              <a:rPr lang="en-GB" dirty="0"/>
              <a:t>Once we known the input and output of the system, we can work on producing an actual implementation (i.e. the black box part).</a:t>
            </a:r>
          </a:p>
          <a:p>
            <a:r>
              <a:rPr lang="en-GB" dirty="0"/>
              <a:t>This idea of decomposition and producing precise system requirements are essential to creating an AI system.</a:t>
            </a:r>
          </a:p>
        </p:txBody>
      </p:sp>
    </p:spTree>
    <p:extLst>
      <p:ext uri="{BB962C8B-B14F-4D97-AF65-F5344CB8AC3E}">
        <p14:creationId xmlns:p14="http://schemas.microsoft.com/office/powerpoint/2010/main" val="1669983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8BED4-9C4E-4EF2-9622-F8E797463A15}"/>
              </a:ext>
            </a:extLst>
          </p:cNvPr>
          <p:cNvSpPr>
            <a:spLocks noGrp="1"/>
          </p:cNvSpPr>
          <p:nvPr>
            <p:ph type="title"/>
          </p:nvPr>
        </p:nvSpPr>
        <p:spPr>
          <a:xfrm>
            <a:off x="2231136" y="332831"/>
            <a:ext cx="7729728" cy="1188720"/>
          </a:xfrm>
        </p:spPr>
        <p:txBody>
          <a:bodyPr/>
          <a:lstStyle/>
          <a:p>
            <a:r>
              <a:rPr lang="en-GB" dirty="0"/>
              <a:t>Tic Tac toe</a:t>
            </a:r>
          </a:p>
        </p:txBody>
      </p:sp>
      <p:sp>
        <p:nvSpPr>
          <p:cNvPr id="3" name="Content Placeholder 2">
            <a:extLst>
              <a:ext uri="{FF2B5EF4-FFF2-40B4-BE49-F238E27FC236}">
                <a16:creationId xmlns:a16="http://schemas.microsoft.com/office/drawing/2014/main" id="{79CED63E-F7A8-4676-80A1-935B0FA46766}"/>
              </a:ext>
            </a:extLst>
          </p:cNvPr>
          <p:cNvSpPr>
            <a:spLocks noGrp="1"/>
          </p:cNvSpPr>
          <p:nvPr>
            <p:ph idx="1"/>
          </p:nvPr>
        </p:nvSpPr>
        <p:spPr>
          <a:xfrm>
            <a:off x="1118207" y="2052417"/>
            <a:ext cx="7729728" cy="3665152"/>
          </a:xfrm>
        </p:spPr>
        <p:txBody>
          <a:bodyPr/>
          <a:lstStyle/>
          <a:p>
            <a:r>
              <a:rPr lang="en-GB" dirty="0"/>
              <a:t>Let’s think about how we would go about playing tic tac toe perfectly?  What should we do?</a:t>
            </a:r>
          </a:p>
          <a:p>
            <a:r>
              <a:rPr lang="en-GB" dirty="0"/>
              <a:t>Tic Tac Toe is an example of a system where both sides have all information available to them.</a:t>
            </a:r>
          </a:p>
          <a:p>
            <a:r>
              <a:rPr lang="en-GB" dirty="0"/>
              <a:t>Looking at this position, we know that Noughts has to play in the top right corner to avoid defeat.</a:t>
            </a:r>
          </a:p>
          <a:p>
            <a:r>
              <a:rPr lang="en-GB" dirty="0"/>
              <a:t>Therefore, we know that these two positions are equivalent.</a:t>
            </a:r>
          </a:p>
          <a:p>
            <a:r>
              <a:rPr lang="en-GB" dirty="0"/>
              <a:t>In essence, what we want to do is look at all of our possible moves for a given board. For each of those moves, we need to look at all available moves that our opponent has. Doing this many times will allow us to play perfectly.</a:t>
            </a:r>
          </a:p>
        </p:txBody>
      </p:sp>
      <p:pic>
        <p:nvPicPr>
          <p:cNvPr id="5" name="Picture 4">
            <a:extLst>
              <a:ext uri="{FF2B5EF4-FFF2-40B4-BE49-F238E27FC236}">
                <a16:creationId xmlns:a16="http://schemas.microsoft.com/office/drawing/2014/main" id="{24F5583B-4CB4-42E9-8A43-BFBE288CA251}"/>
              </a:ext>
            </a:extLst>
          </p:cNvPr>
          <p:cNvPicPr>
            <a:picLocks noChangeAspect="1"/>
          </p:cNvPicPr>
          <p:nvPr/>
        </p:nvPicPr>
        <p:blipFill>
          <a:blip r:embed="rId2"/>
          <a:stretch>
            <a:fillRect/>
          </a:stretch>
        </p:blipFill>
        <p:spPr>
          <a:xfrm>
            <a:off x="9269175" y="2103634"/>
            <a:ext cx="2328600" cy="2374359"/>
          </a:xfrm>
          <a:prstGeom prst="rect">
            <a:avLst/>
          </a:prstGeom>
        </p:spPr>
      </p:pic>
      <p:pic>
        <p:nvPicPr>
          <p:cNvPr id="7" name="Picture 6">
            <a:extLst>
              <a:ext uri="{FF2B5EF4-FFF2-40B4-BE49-F238E27FC236}">
                <a16:creationId xmlns:a16="http://schemas.microsoft.com/office/drawing/2014/main" id="{D0F6DF31-77D3-4885-836B-B246CCE7EE25}"/>
              </a:ext>
            </a:extLst>
          </p:cNvPr>
          <p:cNvPicPr>
            <a:picLocks noChangeAspect="1"/>
          </p:cNvPicPr>
          <p:nvPr/>
        </p:nvPicPr>
        <p:blipFill>
          <a:blip r:embed="rId3"/>
          <a:stretch>
            <a:fillRect/>
          </a:stretch>
        </p:blipFill>
        <p:spPr>
          <a:xfrm>
            <a:off x="9269175" y="4477992"/>
            <a:ext cx="2284115" cy="2289113"/>
          </a:xfrm>
          <a:prstGeom prst="rect">
            <a:avLst/>
          </a:prstGeom>
        </p:spPr>
      </p:pic>
    </p:spTree>
    <p:extLst>
      <p:ext uri="{BB962C8B-B14F-4D97-AF65-F5344CB8AC3E}">
        <p14:creationId xmlns:p14="http://schemas.microsoft.com/office/powerpoint/2010/main" val="1547554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87E3F-3D87-4428-9215-59BB68AADA7B}"/>
              </a:ext>
            </a:extLst>
          </p:cNvPr>
          <p:cNvSpPr>
            <a:spLocks noGrp="1"/>
          </p:cNvSpPr>
          <p:nvPr>
            <p:ph type="title"/>
          </p:nvPr>
        </p:nvSpPr>
        <p:spPr/>
        <p:txBody>
          <a:bodyPr/>
          <a:lstStyle/>
          <a:p>
            <a:r>
              <a:rPr lang="en-GB" dirty="0"/>
              <a:t>Minimax</a:t>
            </a:r>
          </a:p>
        </p:txBody>
      </p:sp>
      <p:sp>
        <p:nvSpPr>
          <p:cNvPr id="3" name="Content Placeholder 2">
            <a:extLst>
              <a:ext uri="{FF2B5EF4-FFF2-40B4-BE49-F238E27FC236}">
                <a16:creationId xmlns:a16="http://schemas.microsoft.com/office/drawing/2014/main" id="{D578BDB8-9CDB-4AC5-8393-0D628FC8571B}"/>
              </a:ext>
            </a:extLst>
          </p:cNvPr>
          <p:cNvSpPr>
            <a:spLocks noGrp="1"/>
          </p:cNvSpPr>
          <p:nvPr>
            <p:ph idx="1"/>
          </p:nvPr>
        </p:nvSpPr>
        <p:spPr/>
        <p:txBody>
          <a:bodyPr/>
          <a:lstStyle/>
          <a:p>
            <a:r>
              <a:rPr lang="en-GB" dirty="0"/>
              <a:t>Tic Tac Toe is an example of an adversarial search.</a:t>
            </a:r>
          </a:p>
          <a:p>
            <a:r>
              <a:rPr lang="en-GB" dirty="0"/>
              <a:t>We already have learned about a range of search algorithms. We are going to use a variation of an algorithm we already have seen to play tic tac toe.</a:t>
            </a:r>
          </a:p>
          <a:p>
            <a:r>
              <a:rPr lang="en-GB" dirty="0"/>
              <a:t>First, we need to understand the game state of tic tac toe. A game can either be won, lost or drawn. For the sake of simplicity “won” =  “won by crosses” and “lose” = “lost by crosses”.</a:t>
            </a:r>
          </a:p>
          <a:p>
            <a:r>
              <a:rPr lang="en-GB" dirty="0"/>
              <a:t>Every board state represents some game which will eventually be in one of these states. Thus, we can assign a value to each board based on this.</a:t>
            </a:r>
          </a:p>
        </p:txBody>
      </p:sp>
    </p:spTree>
    <p:extLst>
      <p:ext uri="{BB962C8B-B14F-4D97-AF65-F5344CB8AC3E}">
        <p14:creationId xmlns:p14="http://schemas.microsoft.com/office/powerpoint/2010/main" val="92839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30BC020-BDBF-49EB-9898-BAB5BF559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9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AF5797-6754-4E5E-8CEC-E6B08E457F83}"/>
              </a:ext>
            </a:extLst>
          </p:cNvPr>
          <p:cNvSpPr>
            <a:spLocks noGrp="1"/>
          </p:cNvSpPr>
          <p:nvPr>
            <p:ph type="title"/>
          </p:nvPr>
        </p:nvSpPr>
        <p:spPr>
          <a:xfrm>
            <a:off x="2231136" y="3781241"/>
            <a:ext cx="7729729" cy="855406"/>
          </a:xfrm>
          <a:noFill/>
          <a:ln>
            <a:solidFill>
              <a:schemeClr val="bg1"/>
            </a:solidFill>
          </a:ln>
        </p:spPr>
        <p:txBody>
          <a:bodyPr>
            <a:normAutofit/>
          </a:bodyPr>
          <a:lstStyle/>
          <a:p>
            <a:r>
              <a:rPr lang="en-GB" sz="2400">
                <a:solidFill>
                  <a:schemeClr val="bg1"/>
                </a:solidFill>
              </a:rPr>
              <a:t>Minimax</a:t>
            </a:r>
          </a:p>
        </p:txBody>
      </p:sp>
      <p:pic>
        <p:nvPicPr>
          <p:cNvPr id="9" name="Picture 8" descr="Shape, arrow&#10;&#10;Description automatically generated">
            <a:extLst>
              <a:ext uri="{FF2B5EF4-FFF2-40B4-BE49-F238E27FC236}">
                <a16:creationId xmlns:a16="http://schemas.microsoft.com/office/drawing/2014/main" id="{4805B452-00B4-4D81-80FA-E4510B4E021C}"/>
              </a:ext>
            </a:extLst>
          </p:cNvPr>
          <p:cNvPicPr>
            <a:picLocks noChangeAspect="1"/>
          </p:cNvPicPr>
          <p:nvPr/>
        </p:nvPicPr>
        <p:blipFill>
          <a:blip r:embed="rId2"/>
          <a:stretch>
            <a:fillRect/>
          </a:stretch>
        </p:blipFill>
        <p:spPr>
          <a:xfrm>
            <a:off x="4973663" y="271836"/>
            <a:ext cx="2589049" cy="2576105"/>
          </a:xfrm>
          <a:prstGeom prst="rect">
            <a:avLst/>
          </a:prstGeom>
        </p:spPr>
      </p:pic>
      <p:pic>
        <p:nvPicPr>
          <p:cNvPr id="7" name="Picture 6" descr="Shape&#10;&#10;Description automatically generated">
            <a:extLst>
              <a:ext uri="{FF2B5EF4-FFF2-40B4-BE49-F238E27FC236}">
                <a16:creationId xmlns:a16="http://schemas.microsoft.com/office/drawing/2014/main" id="{ADABC24B-FD2F-41DF-90F3-CEBF09D7D76F}"/>
              </a:ext>
            </a:extLst>
          </p:cNvPr>
          <p:cNvPicPr>
            <a:picLocks noChangeAspect="1"/>
          </p:cNvPicPr>
          <p:nvPr/>
        </p:nvPicPr>
        <p:blipFill>
          <a:blip r:embed="rId3"/>
          <a:stretch>
            <a:fillRect/>
          </a:stretch>
        </p:blipFill>
        <p:spPr>
          <a:xfrm>
            <a:off x="8041254" y="282033"/>
            <a:ext cx="2569664" cy="2576104"/>
          </a:xfrm>
          <a:prstGeom prst="rect">
            <a:avLst/>
          </a:prstGeom>
        </p:spPr>
      </p:pic>
      <p:pic>
        <p:nvPicPr>
          <p:cNvPr id="5" name="Picture 4" descr="Shape&#10;&#10;Description automatically generated">
            <a:extLst>
              <a:ext uri="{FF2B5EF4-FFF2-40B4-BE49-F238E27FC236}">
                <a16:creationId xmlns:a16="http://schemas.microsoft.com/office/drawing/2014/main" id="{44FFD269-39AE-40F2-B7A8-4D1074FEAC49}"/>
              </a:ext>
            </a:extLst>
          </p:cNvPr>
          <p:cNvPicPr>
            <a:picLocks noChangeAspect="1"/>
          </p:cNvPicPr>
          <p:nvPr/>
        </p:nvPicPr>
        <p:blipFill>
          <a:blip r:embed="rId4"/>
          <a:stretch>
            <a:fillRect/>
          </a:stretch>
        </p:blipFill>
        <p:spPr>
          <a:xfrm>
            <a:off x="1366716" y="301894"/>
            <a:ext cx="2582560" cy="2576104"/>
          </a:xfrm>
          <a:prstGeom prst="rect">
            <a:avLst/>
          </a:prstGeom>
        </p:spPr>
      </p:pic>
      <p:sp>
        <p:nvSpPr>
          <p:cNvPr id="3" name="Content Placeholder 2">
            <a:extLst>
              <a:ext uri="{FF2B5EF4-FFF2-40B4-BE49-F238E27FC236}">
                <a16:creationId xmlns:a16="http://schemas.microsoft.com/office/drawing/2014/main" id="{B25F2716-73FF-4E26-9046-48F092672AA4}"/>
              </a:ext>
            </a:extLst>
          </p:cNvPr>
          <p:cNvSpPr>
            <a:spLocks noGrp="1"/>
          </p:cNvSpPr>
          <p:nvPr>
            <p:ph idx="1"/>
          </p:nvPr>
        </p:nvSpPr>
        <p:spPr>
          <a:xfrm>
            <a:off x="2238412" y="4846076"/>
            <a:ext cx="7715177" cy="1710030"/>
          </a:xfrm>
        </p:spPr>
        <p:txBody>
          <a:bodyPr>
            <a:normAutofit/>
          </a:bodyPr>
          <a:lstStyle/>
          <a:p>
            <a:r>
              <a:rPr lang="en-GB" dirty="0">
                <a:solidFill>
                  <a:schemeClr val="bg1"/>
                </a:solidFill>
              </a:rPr>
              <a:t>Lets give each of these three states some numerical representation.</a:t>
            </a:r>
          </a:p>
          <a:p>
            <a:r>
              <a:rPr lang="en-GB" dirty="0">
                <a:solidFill>
                  <a:schemeClr val="bg1"/>
                </a:solidFill>
              </a:rPr>
              <a:t>Let’s say a “win” (for crosses) is = 1</a:t>
            </a:r>
          </a:p>
          <a:p>
            <a:r>
              <a:rPr lang="en-GB" dirty="0">
                <a:solidFill>
                  <a:schemeClr val="bg1"/>
                </a:solidFill>
              </a:rPr>
              <a:t>A “draw” = 0</a:t>
            </a:r>
          </a:p>
          <a:p>
            <a:r>
              <a:rPr lang="en-GB" dirty="0">
                <a:solidFill>
                  <a:schemeClr val="bg1"/>
                </a:solidFill>
              </a:rPr>
              <a:t>A loss = -1</a:t>
            </a:r>
          </a:p>
        </p:txBody>
      </p:sp>
      <p:sp>
        <p:nvSpPr>
          <p:cNvPr id="10" name="TextBox 9">
            <a:extLst>
              <a:ext uri="{FF2B5EF4-FFF2-40B4-BE49-F238E27FC236}">
                <a16:creationId xmlns:a16="http://schemas.microsoft.com/office/drawing/2014/main" id="{0ADE31C8-B05B-463B-8461-F41AB143C225}"/>
              </a:ext>
            </a:extLst>
          </p:cNvPr>
          <p:cNvSpPr txBox="1"/>
          <p:nvPr/>
        </p:nvSpPr>
        <p:spPr>
          <a:xfrm>
            <a:off x="2065106" y="3018903"/>
            <a:ext cx="1022278" cy="369332"/>
          </a:xfrm>
          <a:prstGeom prst="rect">
            <a:avLst/>
          </a:prstGeom>
          <a:noFill/>
        </p:spPr>
        <p:txBody>
          <a:bodyPr wrap="square" rtlCol="0">
            <a:spAutoFit/>
          </a:bodyPr>
          <a:lstStyle/>
          <a:p>
            <a:r>
              <a:rPr lang="en-GB" dirty="0">
                <a:solidFill>
                  <a:srgbClr val="00B050"/>
                </a:solidFill>
              </a:rPr>
              <a:t>+1</a:t>
            </a:r>
          </a:p>
        </p:txBody>
      </p:sp>
      <p:sp>
        <p:nvSpPr>
          <p:cNvPr id="13" name="TextBox 12">
            <a:extLst>
              <a:ext uri="{FF2B5EF4-FFF2-40B4-BE49-F238E27FC236}">
                <a16:creationId xmlns:a16="http://schemas.microsoft.com/office/drawing/2014/main" id="{8F890F45-4FBB-4D2C-B425-21384243C7C1}"/>
              </a:ext>
            </a:extLst>
          </p:cNvPr>
          <p:cNvSpPr txBox="1"/>
          <p:nvPr/>
        </p:nvSpPr>
        <p:spPr>
          <a:xfrm>
            <a:off x="5796057" y="2995228"/>
            <a:ext cx="1022278" cy="369332"/>
          </a:xfrm>
          <a:prstGeom prst="rect">
            <a:avLst/>
          </a:prstGeom>
          <a:noFill/>
        </p:spPr>
        <p:txBody>
          <a:bodyPr wrap="square" rtlCol="0">
            <a:spAutoFit/>
          </a:bodyPr>
          <a:lstStyle/>
          <a:p>
            <a:r>
              <a:rPr lang="en-GB" dirty="0"/>
              <a:t>0</a:t>
            </a:r>
          </a:p>
        </p:txBody>
      </p:sp>
      <p:sp>
        <p:nvSpPr>
          <p:cNvPr id="15" name="TextBox 14">
            <a:extLst>
              <a:ext uri="{FF2B5EF4-FFF2-40B4-BE49-F238E27FC236}">
                <a16:creationId xmlns:a16="http://schemas.microsoft.com/office/drawing/2014/main" id="{DFEACAAC-B820-4E51-8BF9-EBE99F77EFEF}"/>
              </a:ext>
            </a:extLst>
          </p:cNvPr>
          <p:cNvSpPr txBox="1"/>
          <p:nvPr/>
        </p:nvSpPr>
        <p:spPr>
          <a:xfrm>
            <a:off x="8814947" y="2978138"/>
            <a:ext cx="1022278" cy="369332"/>
          </a:xfrm>
          <a:prstGeom prst="rect">
            <a:avLst/>
          </a:prstGeom>
          <a:noFill/>
        </p:spPr>
        <p:txBody>
          <a:bodyPr wrap="square" rtlCol="0">
            <a:spAutoFit/>
          </a:bodyPr>
          <a:lstStyle/>
          <a:p>
            <a:r>
              <a:rPr lang="en-GB" dirty="0">
                <a:solidFill>
                  <a:srgbClr val="FF0000"/>
                </a:solidFill>
              </a:rPr>
              <a:t>-1</a:t>
            </a:r>
          </a:p>
        </p:txBody>
      </p:sp>
    </p:spTree>
    <p:extLst>
      <p:ext uri="{BB962C8B-B14F-4D97-AF65-F5344CB8AC3E}">
        <p14:creationId xmlns:p14="http://schemas.microsoft.com/office/powerpoint/2010/main" val="1493167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872B2-2453-43AD-A483-561CED4FD9EB}"/>
              </a:ext>
            </a:extLst>
          </p:cNvPr>
          <p:cNvSpPr>
            <a:spLocks noGrp="1"/>
          </p:cNvSpPr>
          <p:nvPr>
            <p:ph type="title"/>
          </p:nvPr>
        </p:nvSpPr>
        <p:spPr/>
        <p:txBody>
          <a:bodyPr/>
          <a:lstStyle/>
          <a:p>
            <a:r>
              <a:rPr lang="en-GB" dirty="0"/>
              <a:t>Minimax</a:t>
            </a:r>
          </a:p>
        </p:txBody>
      </p:sp>
      <p:sp>
        <p:nvSpPr>
          <p:cNvPr id="3" name="Content Placeholder 2">
            <a:extLst>
              <a:ext uri="{FF2B5EF4-FFF2-40B4-BE49-F238E27FC236}">
                <a16:creationId xmlns:a16="http://schemas.microsoft.com/office/drawing/2014/main" id="{1835379D-D526-4FB9-88B8-9F700AA9688A}"/>
              </a:ext>
            </a:extLst>
          </p:cNvPr>
          <p:cNvSpPr>
            <a:spLocks noGrp="1"/>
          </p:cNvSpPr>
          <p:nvPr>
            <p:ph idx="1"/>
          </p:nvPr>
        </p:nvSpPr>
        <p:spPr/>
        <p:txBody>
          <a:bodyPr/>
          <a:lstStyle/>
          <a:p>
            <a:r>
              <a:rPr lang="en-GB" dirty="0"/>
              <a:t>Given this new encoding of board states, we know that each board actually has a value of 1, 0 or -1. This means that with </a:t>
            </a:r>
            <a:r>
              <a:rPr lang="en-GB" b="1" dirty="0"/>
              <a:t>perfect play</a:t>
            </a:r>
            <a:r>
              <a:rPr lang="en-GB" dirty="0"/>
              <a:t>, this is the worst possible outcome for the current player.</a:t>
            </a:r>
          </a:p>
          <a:p>
            <a:r>
              <a:rPr lang="en-GB" dirty="0"/>
              <a:t>So a score of 1, means that if crosses plays perfectly, they will win the game.</a:t>
            </a:r>
          </a:p>
          <a:p>
            <a:r>
              <a:rPr lang="en-GB" dirty="0"/>
              <a:t>This encoding systems helps us formalise what we want to achieve.</a:t>
            </a:r>
          </a:p>
          <a:p>
            <a:r>
              <a:rPr lang="en-GB" dirty="0"/>
              <a:t>When searching, if we are crosses, we want to </a:t>
            </a:r>
            <a:r>
              <a:rPr lang="en-GB" b="1" dirty="0"/>
              <a:t>maximise</a:t>
            </a:r>
            <a:r>
              <a:rPr lang="en-GB" dirty="0"/>
              <a:t> the value of the board.</a:t>
            </a:r>
          </a:p>
          <a:p>
            <a:r>
              <a:rPr lang="en-GB" dirty="0"/>
              <a:t>If we are noughts, we want to </a:t>
            </a:r>
            <a:r>
              <a:rPr lang="en-GB" b="1" dirty="0"/>
              <a:t>minimise</a:t>
            </a:r>
            <a:r>
              <a:rPr lang="en-GB" dirty="0"/>
              <a:t> the value of the board.</a:t>
            </a:r>
          </a:p>
        </p:txBody>
      </p:sp>
    </p:spTree>
    <p:extLst>
      <p:ext uri="{BB962C8B-B14F-4D97-AF65-F5344CB8AC3E}">
        <p14:creationId xmlns:p14="http://schemas.microsoft.com/office/powerpoint/2010/main" val="957062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3BE65-DF94-418A-9BEA-677E97117216}"/>
              </a:ext>
            </a:extLst>
          </p:cNvPr>
          <p:cNvSpPr>
            <a:spLocks noGrp="1"/>
          </p:cNvSpPr>
          <p:nvPr>
            <p:ph type="title"/>
          </p:nvPr>
        </p:nvSpPr>
        <p:spPr/>
        <p:txBody>
          <a:bodyPr/>
          <a:lstStyle/>
          <a:p>
            <a:r>
              <a:rPr lang="en-GB" dirty="0"/>
              <a:t>Board Value</a:t>
            </a:r>
          </a:p>
        </p:txBody>
      </p:sp>
      <p:sp>
        <p:nvSpPr>
          <p:cNvPr id="3" name="Content Placeholder 2">
            <a:extLst>
              <a:ext uri="{FF2B5EF4-FFF2-40B4-BE49-F238E27FC236}">
                <a16:creationId xmlns:a16="http://schemas.microsoft.com/office/drawing/2014/main" id="{5D08D12A-3470-4D38-95EA-BBFB3594D483}"/>
              </a:ext>
            </a:extLst>
          </p:cNvPr>
          <p:cNvSpPr>
            <a:spLocks noGrp="1"/>
          </p:cNvSpPr>
          <p:nvPr>
            <p:ph idx="1"/>
          </p:nvPr>
        </p:nvSpPr>
        <p:spPr/>
        <p:txBody>
          <a:bodyPr/>
          <a:lstStyle/>
          <a:p>
            <a:r>
              <a:rPr lang="en-GB" dirty="0"/>
              <a:t>We know that certain positions are either 1, 0 or -1 because the game is over. (Three in a row has been achieved, or no more moves can be made). For these types of positions, we say that the game is in a </a:t>
            </a:r>
            <a:r>
              <a:rPr lang="en-GB" b="1" dirty="0"/>
              <a:t>terminal state</a:t>
            </a:r>
            <a:r>
              <a:rPr lang="en-GB" dirty="0"/>
              <a:t>.</a:t>
            </a:r>
          </a:p>
          <a:p>
            <a:r>
              <a:rPr lang="en-GB" dirty="0"/>
              <a:t>For non-terminal states, how can we calculate the score?</a:t>
            </a:r>
          </a:p>
          <a:p>
            <a:r>
              <a:rPr lang="en-GB" dirty="0"/>
              <a:t>The answer is an algorithm called minimax. Minimax is an example of a depth first search (DFS).</a:t>
            </a:r>
          </a:p>
          <a:p>
            <a:endParaRPr lang="en-GB" dirty="0"/>
          </a:p>
          <a:p>
            <a:pPr marL="0" indent="0">
              <a:buNone/>
            </a:pPr>
            <a:endParaRPr lang="en-GB" dirty="0"/>
          </a:p>
        </p:txBody>
      </p:sp>
    </p:spTree>
    <p:extLst>
      <p:ext uri="{BB962C8B-B14F-4D97-AF65-F5344CB8AC3E}">
        <p14:creationId xmlns:p14="http://schemas.microsoft.com/office/powerpoint/2010/main" val="2499370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A7786-AB9E-447F-BD73-86011BA3B3D1}"/>
              </a:ext>
            </a:extLst>
          </p:cNvPr>
          <p:cNvSpPr>
            <a:spLocks noGrp="1"/>
          </p:cNvSpPr>
          <p:nvPr>
            <p:ph type="title"/>
          </p:nvPr>
        </p:nvSpPr>
        <p:spPr>
          <a:xfrm>
            <a:off x="2282507" y="399613"/>
            <a:ext cx="7729728" cy="1188720"/>
          </a:xfrm>
        </p:spPr>
        <p:txBody>
          <a:bodyPr/>
          <a:lstStyle/>
          <a:p>
            <a:r>
              <a:rPr lang="en-GB" dirty="0"/>
              <a:t>Minimax</a:t>
            </a:r>
          </a:p>
        </p:txBody>
      </p:sp>
      <p:pic>
        <p:nvPicPr>
          <p:cNvPr id="5" name="Content Placeholder 4">
            <a:extLst>
              <a:ext uri="{FF2B5EF4-FFF2-40B4-BE49-F238E27FC236}">
                <a16:creationId xmlns:a16="http://schemas.microsoft.com/office/drawing/2014/main" id="{75A50DE3-D2AD-4453-B6D5-F252051C933F}"/>
              </a:ext>
            </a:extLst>
          </p:cNvPr>
          <p:cNvPicPr>
            <a:picLocks noGrp="1" noChangeAspect="1"/>
          </p:cNvPicPr>
          <p:nvPr>
            <p:ph idx="1"/>
          </p:nvPr>
        </p:nvPicPr>
        <p:blipFill>
          <a:blip r:embed="rId2"/>
          <a:stretch>
            <a:fillRect/>
          </a:stretch>
        </p:blipFill>
        <p:spPr>
          <a:xfrm>
            <a:off x="6873198" y="1955194"/>
            <a:ext cx="5056572" cy="4353139"/>
          </a:xfrm>
          <a:prstGeom prst="rect">
            <a:avLst/>
          </a:prstGeom>
        </p:spPr>
      </p:pic>
      <p:pic>
        <p:nvPicPr>
          <p:cNvPr id="4" name="Picture 3">
            <a:extLst>
              <a:ext uri="{FF2B5EF4-FFF2-40B4-BE49-F238E27FC236}">
                <a16:creationId xmlns:a16="http://schemas.microsoft.com/office/drawing/2014/main" id="{D0819E36-BE5A-4549-8560-62C4FD15F27E}"/>
              </a:ext>
            </a:extLst>
          </p:cNvPr>
          <p:cNvPicPr>
            <a:picLocks noChangeAspect="1"/>
          </p:cNvPicPr>
          <p:nvPr/>
        </p:nvPicPr>
        <p:blipFill>
          <a:blip r:embed="rId3"/>
          <a:stretch>
            <a:fillRect/>
          </a:stretch>
        </p:blipFill>
        <p:spPr>
          <a:xfrm>
            <a:off x="165349" y="2031622"/>
            <a:ext cx="6076950" cy="4314825"/>
          </a:xfrm>
          <a:prstGeom prst="rect">
            <a:avLst/>
          </a:prstGeom>
        </p:spPr>
      </p:pic>
    </p:spTree>
    <p:extLst>
      <p:ext uri="{BB962C8B-B14F-4D97-AF65-F5344CB8AC3E}">
        <p14:creationId xmlns:p14="http://schemas.microsoft.com/office/powerpoint/2010/main" val="698969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9F26AF7-9AC1-49A4-8F89-2C63E1C0A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9185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BA7786-AB9E-447F-BD73-86011BA3B3D1}"/>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a:t>Minimax</a:t>
            </a:r>
          </a:p>
        </p:txBody>
      </p:sp>
      <p:pic>
        <p:nvPicPr>
          <p:cNvPr id="8" name="Content Placeholder 7">
            <a:extLst>
              <a:ext uri="{FF2B5EF4-FFF2-40B4-BE49-F238E27FC236}">
                <a16:creationId xmlns:a16="http://schemas.microsoft.com/office/drawing/2014/main" id="{5DCDAB9E-F071-4755-92AD-5106684CDC0D}"/>
              </a:ext>
            </a:extLst>
          </p:cNvPr>
          <p:cNvPicPr>
            <a:picLocks noGrp="1" noChangeAspect="1"/>
          </p:cNvPicPr>
          <p:nvPr>
            <p:ph idx="1"/>
          </p:nvPr>
        </p:nvPicPr>
        <p:blipFill>
          <a:blip r:embed="rId2"/>
          <a:stretch>
            <a:fillRect/>
          </a:stretch>
        </p:blipFill>
        <p:spPr>
          <a:xfrm>
            <a:off x="159168" y="1029789"/>
            <a:ext cx="5694516" cy="3203164"/>
          </a:xfrm>
          <a:prstGeom prst="rect">
            <a:avLst/>
          </a:prstGeom>
        </p:spPr>
      </p:pic>
      <p:pic>
        <p:nvPicPr>
          <p:cNvPr id="7" name="Picture 6">
            <a:extLst>
              <a:ext uri="{FF2B5EF4-FFF2-40B4-BE49-F238E27FC236}">
                <a16:creationId xmlns:a16="http://schemas.microsoft.com/office/drawing/2014/main" id="{54A7EA7F-1E2C-4F48-8272-14F438E2A163}"/>
              </a:ext>
            </a:extLst>
          </p:cNvPr>
          <p:cNvPicPr>
            <a:picLocks noChangeAspect="1"/>
          </p:cNvPicPr>
          <p:nvPr/>
        </p:nvPicPr>
        <p:blipFill>
          <a:blip r:embed="rId3"/>
          <a:stretch>
            <a:fillRect/>
          </a:stretch>
        </p:blipFill>
        <p:spPr>
          <a:xfrm>
            <a:off x="6025535" y="1323956"/>
            <a:ext cx="5761145" cy="2621320"/>
          </a:xfrm>
          <a:prstGeom prst="rect">
            <a:avLst/>
          </a:prstGeom>
        </p:spPr>
      </p:pic>
    </p:spTree>
    <p:extLst>
      <p:ext uri="{BB962C8B-B14F-4D97-AF65-F5344CB8AC3E}">
        <p14:creationId xmlns:p14="http://schemas.microsoft.com/office/powerpoint/2010/main" val="2676201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D989B-031C-48D4-881C-C68BAB59F984}"/>
              </a:ext>
            </a:extLst>
          </p:cNvPr>
          <p:cNvSpPr>
            <a:spLocks noGrp="1"/>
          </p:cNvSpPr>
          <p:nvPr>
            <p:ph type="title"/>
          </p:nvPr>
        </p:nvSpPr>
        <p:spPr>
          <a:xfrm>
            <a:off x="838914" y="111936"/>
            <a:ext cx="5894832" cy="1188720"/>
          </a:xfrm>
        </p:spPr>
        <p:txBody>
          <a:bodyPr>
            <a:normAutofit/>
          </a:bodyPr>
          <a:lstStyle/>
          <a:p>
            <a:r>
              <a:rPr lang="en-GB" dirty="0"/>
              <a:t>Minimax</a:t>
            </a:r>
          </a:p>
        </p:txBody>
      </p:sp>
      <p:sp>
        <p:nvSpPr>
          <p:cNvPr id="3" name="Content Placeholder 2">
            <a:extLst>
              <a:ext uri="{FF2B5EF4-FFF2-40B4-BE49-F238E27FC236}">
                <a16:creationId xmlns:a16="http://schemas.microsoft.com/office/drawing/2014/main" id="{A566D818-1EA4-4F2C-8776-A77343FA86D5}"/>
              </a:ext>
            </a:extLst>
          </p:cNvPr>
          <p:cNvSpPr>
            <a:spLocks noGrp="1"/>
          </p:cNvSpPr>
          <p:nvPr>
            <p:ph idx="1"/>
          </p:nvPr>
        </p:nvSpPr>
        <p:spPr>
          <a:xfrm>
            <a:off x="818510" y="1300656"/>
            <a:ext cx="5963317" cy="5460716"/>
          </a:xfrm>
        </p:spPr>
        <p:txBody>
          <a:bodyPr>
            <a:normAutofit/>
          </a:bodyPr>
          <a:lstStyle/>
          <a:p>
            <a:r>
              <a:rPr lang="en-GB" dirty="0"/>
              <a:t>The idea is we have two players. One agent is trying to </a:t>
            </a:r>
            <a:r>
              <a:rPr lang="en-GB" b="1" dirty="0"/>
              <a:t>maximise</a:t>
            </a:r>
            <a:r>
              <a:rPr lang="en-GB" dirty="0"/>
              <a:t> the score (crosses). Noughts is trying to </a:t>
            </a:r>
            <a:r>
              <a:rPr lang="en-GB" b="1" dirty="0"/>
              <a:t>minimise</a:t>
            </a:r>
            <a:r>
              <a:rPr lang="en-GB" dirty="0"/>
              <a:t> the score.</a:t>
            </a:r>
          </a:p>
          <a:p>
            <a:r>
              <a:rPr lang="en-GB" dirty="0"/>
              <a:t>From the tree we created, we can see how each agent in turn chooses which move to make. They do this by choosing the best move available to them at the time.</a:t>
            </a:r>
          </a:p>
          <a:p>
            <a:r>
              <a:rPr lang="en-GB" dirty="0"/>
              <a:t>The key idea is that for this current state, we can’t actually know how the game will end and thus can’t give the board a score.</a:t>
            </a:r>
          </a:p>
          <a:p>
            <a:r>
              <a:rPr lang="en-GB" dirty="0"/>
              <a:t>We can only score states where three in a row has been reached or the game has ended</a:t>
            </a:r>
          </a:p>
          <a:p>
            <a:r>
              <a:rPr lang="en-GB" dirty="0"/>
              <a:t>Thus we construct a tree of all possible moves from the current board and all possible moves from that.</a:t>
            </a:r>
          </a:p>
          <a:p>
            <a:r>
              <a:rPr lang="en-GB" dirty="0"/>
              <a:t>We only score terminal states, aka. Leaf nodes</a:t>
            </a:r>
          </a:p>
          <a:p>
            <a:r>
              <a:rPr lang="en-GB" dirty="0"/>
              <a:t>We then apply the minimax algorithm to calculate the score of the board</a:t>
            </a:r>
          </a:p>
        </p:txBody>
      </p:sp>
      <p:sp>
        <p:nvSpPr>
          <p:cNvPr id="10" name="Rectangle 9">
            <a:extLst>
              <a:ext uri="{FF2B5EF4-FFF2-40B4-BE49-F238E27FC236}">
                <a16:creationId xmlns:a16="http://schemas.microsoft.com/office/drawing/2014/main" id="{879398A9-0D0D-4901-BDDF-B3D93CECA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6706" y="964692"/>
            <a:ext cx="3986784"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11FEC3B-E514-4E21-B2CB-7903A7356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1298" y="1128683"/>
            <a:ext cx="3657600"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hape&#10;&#10;Description automatically generated with medium confidence">
            <a:extLst>
              <a:ext uri="{FF2B5EF4-FFF2-40B4-BE49-F238E27FC236}">
                <a16:creationId xmlns:a16="http://schemas.microsoft.com/office/drawing/2014/main" id="{6FEFF930-C69E-4A01-829F-6A8566EBCF48}"/>
              </a:ext>
            </a:extLst>
          </p:cNvPr>
          <p:cNvPicPr>
            <a:picLocks noChangeAspect="1"/>
          </p:cNvPicPr>
          <p:nvPr/>
        </p:nvPicPr>
        <p:blipFill>
          <a:blip r:embed="rId2"/>
          <a:stretch>
            <a:fillRect/>
          </a:stretch>
        </p:blipFill>
        <p:spPr>
          <a:xfrm>
            <a:off x="7715890" y="1760401"/>
            <a:ext cx="3328416" cy="3345140"/>
          </a:xfrm>
          <a:prstGeom prst="rect">
            <a:avLst/>
          </a:prstGeom>
        </p:spPr>
      </p:pic>
    </p:spTree>
    <p:extLst>
      <p:ext uri="{BB962C8B-B14F-4D97-AF65-F5344CB8AC3E}">
        <p14:creationId xmlns:p14="http://schemas.microsoft.com/office/powerpoint/2010/main" val="422180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DAA74-B2CB-48B2-BCBF-2367BD44F02E}"/>
              </a:ext>
            </a:extLst>
          </p:cNvPr>
          <p:cNvSpPr>
            <a:spLocks noGrp="1"/>
          </p:cNvSpPr>
          <p:nvPr>
            <p:ph type="title"/>
          </p:nvPr>
        </p:nvSpPr>
        <p:spPr>
          <a:xfrm>
            <a:off x="2231136" y="106799"/>
            <a:ext cx="7729728" cy="1188720"/>
          </a:xfrm>
        </p:spPr>
        <p:txBody>
          <a:bodyPr/>
          <a:lstStyle/>
          <a:p>
            <a:r>
              <a:rPr lang="en-GB" dirty="0"/>
              <a:t>Minimax</a:t>
            </a:r>
          </a:p>
        </p:txBody>
      </p:sp>
      <p:sp>
        <p:nvSpPr>
          <p:cNvPr id="4" name="Oval 3">
            <a:extLst>
              <a:ext uri="{FF2B5EF4-FFF2-40B4-BE49-F238E27FC236}">
                <a16:creationId xmlns:a16="http://schemas.microsoft.com/office/drawing/2014/main" id="{C0842D9E-B31E-42E2-8766-A19686CE4C49}"/>
              </a:ext>
            </a:extLst>
          </p:cNvPr>
          <p:cNvSpPr/>
          <p:nvPr/>
        </p:nvSpPr>
        <p:spPr>
          <a:xfrm>
            <a:off x="5203860" y="1530850"/>
            <a:ext cx="1505165"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a:extLst>
              <a:ext uri="{FF2B5EF4-FFF2-40B4-BE49-F238E27FC236}">
                <a16:creationId xmlns:a16="http://schemas.microsoft.com/office/drawing/2014/main" id="{453E1E49-F375-475A-A5CD-4271671CE33E}"/>
              </a:ext>
            </a:extLst>
          </p:cNvPr>
          <p:cNvCxnSpPr>
            <a:cxnSpLocks/>
            <a:stCxn id="4" idx="3"/>
            <a:endCxn id="13" idx="0"/>
          </p:cNvCxnSpPr>
          <p:nvPr/>
        </p:nvCxnSpPr>
        <p:spPr>
          <a:xfrm flipH="1">
            <a:off x="3882385" y="2100870"/>
            <a:ext cx="1541901" cy="470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A8F1352-1619-4B41-B751-7A327A5A7E80}"/>
              </a:ext>
            </a:extLst>
          </p:cNvPr>
          <p:cNvCxnSpPr>
            <a:cxnSpLocks/>
            <a:stCxn id="4" idx="5"/>
            <a:endCxn id="16" idx="0"/>
          </p:cNvCxnSpPr>
          <p:nvPr/>
        </p:nvCxnSpPr>
        <p:spPr>
          <a:xfrm>
            <a:off x="6488599" y="2100870"/>
            <a:ext cx="2628859" cy="3304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F0472C72-8149-4523-BF0D-C7855DDAEB6D}"/>
              </a:ext>
            </a:extLst>
          </p:cNvPr>
          <p:cNvSpPr/>
          <p:nvPr/>
        </p:nvSpPr>
        <p:spPr>
          <a:xfrm>
            <a:off x="3129802" y="2571166"/>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CB35A82E-902E-486A-8F4F-ADBA64435AE1}"/>
              </a:ext>
            </a:extLst>
          </p:cNvPr>
          <p:cNvSpPr/>
          <p:nvPr/>
        </p:nvSpPr>
        <p:spPr>
          <a:xfrm>
            <a:off x="8364875" y="2431354"/>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Connector 21">
            <a:extLst>
              <a:ext uri="{FF2B5EF4-FFF2-40B4-BE49-F238E27FC236}">
                <a16:creationId xmlns:a16="http://schemas.microsoft.com/office/drawing/2014/main" id="{8B762397-3C98-4B24-A4CF-FF84BA49E836}"/>
              </a:ext>
            </a:extLst>
          </p:cNvPr>
          <p:cNvCxnSpPr>
            <a:cxnSpLocks/>
            <a:stCxn id="13" idx="3"/>
            <a:endCxn id="29" idx="0"/>
          </p:cNvCxnSpPr>
          <p:nvPr/>
        </p:nvCxnSpPr>
        <p:spPr>
          <a:xfrm flipH="1">
            <a:off x="2300330" y="3141186"/>
            <a:ext cx="1049898" cy="276931"/>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5408DB73-82F5-48F3-8C72-11B81CA459AF}"/>
              </a:ext>
            </a:extLst>
          </p:cNvPr>
          <p:cNvCxnSpPr>
            <a:cxnSpLocks/>
            <a:stCxn id="13" idx="4"/>
            <a:endCxn id="31" idx="0"/>
          </p:cNvCxnSpPr>
          <p:nvPr/>
        </p:nvCxnSpPr>
        <p:spPr>
          <a:xfrm>
            <a:off x="3882385" y="3238986"/>
            <a:ext cx="0" cy="21819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F6E3E1B-D2FE-473A-AFD0-04FE381FA1EE}"/>
              </a:ext>
            </a:extLst>
          </p:cNvPr>
          <p:cNvCxnSpPr>
            <a:cxnSpLocks/>
            <a:stCxn id="13" idx="5"/>
            <a:endCxn id="39" idx="0"/>
          </p:cNvCxnSpPr>
          <p:nvPr/>
        </p:nvCxnSpPr>
        <p:spPr>
          <a:xfrm>
            <a:off x="4414541" y="3141186"/>
            <a:ext cx="789319" cy="368842"/>
          </a:xfrm>
          <a:prstGeom prst="line">
            <a:avLst/>
          </a:prstGeom>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D99F9DBF-CA64-4226-BC70-550FDB4ECC05}"/>
              </a:ext>
            </a:extLst>
          </p:cNvPr>
          <p:cNvSpPr/>
          <p:nvPr/>
        </p:nvSpPr>
        <p:spPr>
          <a:xfrm>
            <a:off x="1743317" y="341811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F4111952-A080-4713-B976-D368369F23FD}"/>
              </a:ext>
            </a:extLst>
          </p:cNvPr>
          <p:cNvSpPr/>
          <p:nvPr/>
        </p:nvSpPr>
        <p:spPr>
          <a:xfrm>
            <a:off x="3389498" y="3457181"/>
            <a:ext cx="985774"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3465E2BE-8F28-4B3E-BEBB-5265AB670692}"/>
              </a:ext>
            </a:extLst>
          </p:cNvPr>
          <p:cNvSpPr/>
          <p:nvPr/>
        </p:nvSpPr>
        <p:spPr>
          <a:xfrm>
            <a:off x="4744091" y="3510028"/>
            <a:ext cx="919537"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73C9C3CE-BEA5-4465-BB1E-FA39674A3970}"/>
              </a:ext>
            </a:extLst>
          </p:cNvPr>
          <p:cNvSpPr/>
          <p:nvPr/>
        </p:nvSpPr>
        <p:spPr>
          <a:xfrm>
            <a:off x="588864" y="43548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4" name="Straight Connector 53">
            <a:extLst>
              <a:ext uri="{FF2B5EF4-FFF2-40B4-BE49-F238E27FC236}">
                <a16:creationId xmlns:a16="http://schemas.microsoft.com/office/drawing/2014/main" id="{852BF1DF-E70A-4E76-9367-D50E1FCC733E}"/>
              </a:ext>
            </a:extLst>
          </p:cNvPr>
          <p:cNvCxnSpPr>
            <a:cxnSpLocks/>
            <a:stCxn id="29" idx="3"/>
            <a:endCxn id="43" idx="0"/>
          </p:cNvCxnSpPr>
          <p:nvPr/>
        </p:nvCxnSpPr>
        <p:spPr>
          <a:xfrm flipH="1">
            <a:off x="1183910" y="3988137"/>
            <a:ext cx="722552" cy="366681"/>
          </a:xfrm>
          <a:prstGeom prst="line">
            <a:avLst/>
          </a:prstGeom>
        </p:spPr>
        <p:style>
          <a:lnRef idx="1">
            <a:schemeClr val="dk1"/>
          </a:lnRef>
          <a:fillRef idx="0">
            <a:schemeClr val="dk1"/>
          </a:fillRef>
          <a:effectRef idx="0">
            <a:schemeClr val="dk1"/>
          </a:effectRef>
          <a:fontRef idx="minor">
            <a:schemeClr val="tx1"/>
          </a:fontRef>
        </p:style>
      </p:cxnSp>
      <p:sp>
        <p:nvSpPr>
          <p:cNvPr id="57" name="Oval 56">
            <a:extLst>
              <a:ext uri="{FF2B5EF4-FFF2-40B4-BE49-F238E27FC236}">
                <a16:creationId xmlns:a16="http://schemas.microsoft.com/office/drawing/2014/main" id="{1F17784B-1E1C-46E9-850B-83C1C1089130}"/>
              </a:ext>
            </a:extLst>
          </p:cNvPr>
          <p:cNvSpPr/>
          <p:nvPr/>
        </p:nvSpPr>
        <p:spPr>
          <a:xfrm>
            <a:off x="1896173" y="4313720"/>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1" name="Straight Connector 60">
            <a:extLst>
              <a:ext uri="{FF2B5EF4-FFF2-40B4-BE49-F238E27FC236}">
                <a16:creationId xmlns:a16="http://schemas.microsoft.com/office/drawing/2014/main" id="{D703F553-5ABD-4F8C-8B15-9DFA39EDCF27}"/>
              </a:ext>
            </a:extLst>
          </p:cNvPr>
          <p:cNvCxnSpPr>
            <a:stCxn id="57" idx="0"/>
            <a:endCxn id="29" idx="4"/>
          </p:cNvCxnSpPr>
          <p:nvPr/>
        </p:nvCxnSpPr>
        <p:spPr>
          <a:xfrm flipH="1" flipV="1">
            <a:off x="2300330" y="4085937"/>
            <a:ext cx="190889" cy="227783"/>
          </a:xfrm>
          <a:prstGeom prst="line">
            <a:avLst/>
          </a:prstGeom>
        </p:spPr>
        <p:style>
          <a:lnRef idx="1">
            <a:schemeClr val="dk1"/>
          </a:lnRef>
          <a:fillRef idx="0">
            <a:schemeClr val="dk1"/>
          </a:fillRef>
          <a:effectRef idx="0">
            <a:schemeClr val="dk1"/>
          </a:effectRef>
          <a:fontRef idx="minor">
            <a:schemeClr val="tx1"/>
          </a:fontRef>
        </p:style>
      </p:cxnSp>
      <p:sp>
        <p:nvSpPr>
          <p:cNvPr id="79" name="Oval 78">
            <a:extLst>
              <a:ext uri="{FF2B5EF4-FFF2-40B4-BE49-F238E27FC236}">
                <a16:creationId xmlns:a16="http://schemas.microsoft.com/office/drawing/2014/main" id="{A94D1437-C619-423A-B491-93289E1E6E4E}"/>
              </a:ext>
            </a:extLst>
          </p:cNvPr>
          <p:cNvSpPr/>
          <p:nvPr/>
        </p:nvSpPr>
        <p:spPr>
          <a:xfrm>
            <a:off x="3185181"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Oval 79">
            <a:extLst>
              <a:ext uri="{FF2B5EF4-FFF2-40B4-BE49-F238E27FC236}">
                <a16:creationId xmlns:a16="http://schemas.microsoft.com/office/drawing/2014/main" id="{47152237-FF48-41F3-8BD4-FA1CF69A658D}"/>
              </a:ext>
            </a:extLst>
          </p:cNvPr>
          <p:cNvSpPr/>
          <p:nvPr/>
        </p:nvSpPr>
        <p:spPr>
          <a:xfrm>
            <a:off x="4474189"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5" name="Straight Connector 84">
            <a:extLst>
              <a:ext uri="{FF2B5EF4-FFF2-40B4-BE49-F238E27FC236}">
                <a16:creationId xmlns:a16="http://schemas.microsoft.com/office/drawing/2014/main" id="{6DA29014-BA5B-47C1-910B-5056AFBCB071}"/>
              </a:ext>
            </a:extLst>
          </p:cNvPr>
          <p:cNvCxnSpPr>
            <a:cxnSpLocks/>
            <a:stCxn id="31" idx="3"/>
            <a:endCxn id="79" idx="0"/>
          </p:cNvCxnSpPr>
          <p:nvPr/>
        </p:nvCxnSpPr>
        <p:spPr>
          <a:xfrm>
            <a:off x="3533861" y="3960515"/>
            <a:ext cx="246366" cy="394138"/>
          </a:xfrm>
          <a:prstGeom prst="line">
            <a:avLst/>
          </a:prstGeom>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17DCCC72-CEE0-4753-8377-67C02327778F}"/>
              </a:ext>
            </a:extLst>
          </p:cNvPr>
          <p:cNvCxnSpPr>
            <a:cxnSpLocks/>
            <a:stCxn id="31" idx="5"/>
            <a:endCxn id="80" idx="0"/>
          </p:cNvCxnSpPr>
          <p:nvPr/>
        </p:nvCxnSpPr>
        <p:spPr>
          <a:xfrm>
            <a:off x="4230909" y="3960515"/>
            <a:ext cx="838326" cy="394138"/>
          </a:xfrm>
          <a:prstGeom prst="line">
            <a:avLst/>
          </a:prstGeom>
        </p:spPr>
        <p:style>
          <a:lnRef idx="1">
            <a:schemeClr val="dk1"/>
          </a:lnRef>
          <a:fillRef idx="0">
            <a:schemeClr val="dk1"/>
          </a:fillRef>
          <a:effectRef idx="0">
            <a:schemeClr val="dk1"/>
          </a:effectRef>
          <a:fontRef idx="minor">
            <a:schemeClr val="tx1"/>
          </a:fontRef>
        </p:style>
      </p:cxnSp>
      <p:sp>
        <p:nvSpPr>
          <p:cNvPr id="117" name="Oval 116">
            <a:extLst>
              <a:ext uri="{FF2B5EF4-FFF2-40B4-BE49-F238E27FC236}">
                <a16:creationId xmlns:a16="http://schemas.microsoft.com/office/drawing/2014/main" id="{BA4AE388-ADC6-4486-8F82-B8D6F598680D}"/>
              </a:ext>
            </a:extLst>
          </p:cNvPr>
          <p:cNvSpPr/>
          <p:nvPr/>
        </p:nvSpPr>
        <p:spPr>
          <a:xfrm>
            <a:off x="6793904" y="3348083"/>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9" name="Straight Connector 118">
            <a:extLst>
              <a:ext uri="{FF2B5EF4-FFF2-40B4-BE49-F238E27FC236}">
                <a16:creationId xmlns:a16="http://schemas.microsoft.com/office/drawing/2014/main" id="{1BEB6642-08C3-48E5-9562-95B30C900A10}"/>
              </a:ext>
            </a:extLst>
          </p:cNvPr>
          <p:cNvCxnSpPr>
            <a:cxnSpLocks/>
            <a:stCxn id="117" idx="0"/>
            <a:endCxn id="16" idx="3"/>
          </p:cNvCxnSpPr>
          <p:nvPr/>
        </p:nvCxnSpPr>
        <p:spPr>
          <a:xfrm flipV="1">
            <a:off x="7350917" y="3001374"/>
            <a:ext cx="1234384" cy="346709"/>
          </a:xfrm>
          <a:prstGeom prst="line">
            <a:avLst/>
          </a:prstGeom>
        </p:spPr>
        <p:style>
          <a:lnRef idx="1">
            <a:schemeClr val="dk1"/>
          </a:lnRef>
          <a:fillRef idx="0">
            <a:schemeClr val="dk1"/>
          </a:fillRef>
          <a:effectRef idx="0">
            <a:schemeClr val="dk1"/>
          </a:effectRef>
          <a:fontRef idx="minor">
            <a:schemeClr val="tx1"/>
          </a:fontRef>
        </p:style>
      </p:cxnSp>
      <p:sp>
        <p:nvSpPr>
          <p:cNvPr id="121" name="Oval 120">
            <a:extLst>
              <a:ext uri="{FF2B5EF4-FFF2-40B4-BE49-F238E27FC236}">
                <a16:creationId xmlns:a16="http://schemas.microsoft.com/office/drawing/2014/main" id="{1A37CEB1-5191-4673-8113-753D1BFC5DF8}"/>
              </a:ext>
            </a:extLst>
          </p:cNvPr>
          <p:cNvSpPr/>
          <p:nvPr/>
        </p:nvSpPr>
        <p:spPr>
          <a:xfrm>
            <a:off x="9596427" y="340454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3" name="Straight Connector 122">
            <a:extLst>
              <a:ext uri="{FF2B5EF4-FFF2-40B4-BE49-F238E27FC236}">
                <a16:creationId xmlns:a16="http://schemas.microsoft.com/office/drawing/2014/main" id="{EE135321-FEB2-4BA1-8DC5-514F85D21FB8}"/>
              </a:ext>
            </a:extLst>
          </p:cNvPr>
          <p:cNvCxnSpPr>
            <a:cxnSpLocks/>
            <a:stCxn id="121" idx="0"/>
            <a:endCxn id="16" idx="5"/>
          </p:cNvCxnSpPr>
          <p:nvPr/>
        </p:nvCxnSpPr>
        <p:spPr>
          <a:xfrm flipH="1" flipV="1">
            <a:off x="9649614" y="3001374"/>
            <a:ext cx="503826" cy="403173"/>
          </a:xfrm>
          <a:prstGeom prst="line">
            <a:avLst/>
          </a:prstGeom>
        </p:spPr>
        <p:style>
          <a:lnRef idx="1">
            <a:schemeClr val="dk1"/>
          </a:lnRef>
          <a:fillRef idx="0">
            <a:schemeClr val="dk1"/>
          </a:fillRef>
          <a:effectRef idx="0">
            <a:schemeClr val="dk1"/>
          </a:effectRef>
          <a:fontRef idx="minor">
            <a:schemeClr val="tx1"/>
          </a:fontRef>
        </p:style>
      </p:cxnSp>
      <p:sp>
        <p:nvSpPr>
          <p:cNvPr id="133" name="Oval 132">
            <a:extLst>
              <a:ext uri="{FF2B5EF4-FFF2-40B4-BE49-F238E27FC236}">
                <a16:creationId xmlns:a16="http://schemas.microsoft.com/office/drawing/2014/main" id="{08E5E943-0E7A-43D1-917A-D30BBF35D88F}"/>
              </a:ext>
            </a:extLst>
          </p:cNvPr>
          <p:cNvSpPr/>
          <p:nvPr/>
        </p:nvSpPr>
        <p:spPr>
          <a:xfrm>
            <a:off x="6650598" y="4313719"/>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5" name="Straight Connector 134">
            <a:extLst>
              <a:ext uri="{FF2B5EF4-FFF2-40B4-BE49-F238E27FC236}">
                <a16:creationId xmlns:a16="http://schemas.microsoft.com/office/drawing/2014/main" id="{7BDADACA-483E-45A9-AE71-5A704ABE7CDB}"/>
              </a:ext>
            </a:extLst>
          </p:cNvPr>
          <p:cNvCxnSpPr>
            <a:cxnSpLocks/>
            <a:stCxn id="117" idx="4"/>
            <a:endCxn id="133" idx="0"/>
          </p:cNvCxnSpPr>
          <p:nvPr/>
        </p:nvCxnSpPr>
        <p:spPr>
          <a:xfrm flipH="1">
            <a:off x="7245644" y="4015903"/>
            <a:ext cx="105273" cy="297816"/>
          </a:xfrm>
          <a:prstGeom prst="line">
            <a:avLst/>
          </a:prstGeom>
        </p:spPr>
        <p:style>
          <a:lnRef idx="1">
            <a:schemeClr val="dk1"/>
          </a:lnRef>
          <a:fillRef idx="0">
            <a:schemeClr val="dk1"/>
          </a:fillRef>
          <a:effectRef idx="0">
            <a:schemeClr val="dk1"/>
          </a:effectRef>
          <a:fontRef idx="minor">
            <a:schemeClr val="tx1"/>
          </a:fontRef>
        </p:style>
      </p:cxnSp>
      <p:sp>
        <p:nvSpPr>
          <p:cNvPr id="138" name="Oval 137">
            <a:extLst>
              <a:ext uri="{FF2B5EF4-FFF2-40B4-BE49-F238E27FC236}">
                <a16:creationId xmlns:a16="http://schemas.microsoft.com/office/drawing/2014/main" id="{B5412291-98A3-47F3-8EFD-061D37753256}"/>
              </a:ext>
            </a:extLst>
          </p:cNvPr>
          <p:cNvSpPr/>
          <p:nvPr/>
        </p:nvSpPr>
        <p:spPr>
          <a:xfrm>
            <a:off x="10441931" y="4318186"/>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Oval 139">
            <a:extLst>
              <a:ext uri="{FF2B5EF4-FFF2-40B4-BE49-F238E27FC236}">
                <a16:creationId xmlns:a16="http://schemas.microsoft.com/office/drawing/2014/main" id="{2BDF230A-E216-4EFC-BB79-7371DEB3A3F0}"/>
              </a:ext>
            </a:extLst>
          </p:cNvPr>
          <p:cNvSpPr/>
          <p:nvPr/>
        </p:nvSpPr>
        <p:spPr>
          <a:xfrm>
            <a:off x="8932280" y="43137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2" name="Straight Connector 141">
            <a:extLst>
              <a:ext uri="{FF2B5EF4-FFF2-40B4-BE49-F238E27FC236}">
                <a16:creationId xmlns:a16="http://schemas.microsoft.com/office/drawing/2014/main" id="{C139C263-3315-4F30-A497-F1B3968B41DE}"/>
              </a:ext>
            </a:extLst>
          </p:cNvPr>
          <p:cNvCxnSpPr>
            <a:stCxn id="140" idx="0"/>
            <a:endCxn id="121" idx="3"/>
          </p:cNvCxnSpPr>
          <p:nvPr/>
        </p:nvCxnSpPr>
        <p:spPr>
          <a:xfrm flipV="1">
            <a:off x="9527326" y="3974567"/>
            <a:ext cx="232246" cy="339151"/>
          </a:xfrm>
          <a:prstGeom prst="line">
            <a:avLst/>
          </a:prstGeom>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48614BF4-646C-4CFB-A51D-690DF43E05D2}"/>
              </a:ext>
            </a:extLst>
          </p:cNvPr>
          <p:cNvCxnSpPr>
            <a:stCxn id="138" idx="0"/>
            <a:endCxn id="121" idx="5"/>
          </p:cNvCxnSpPr>
          <p:nvPr/>
        </p:nvCxnSpPr>
        <p:spPr>
          <a:xfrm flipH="1" flipV="1">
            <a:off x="10547308" y="3974567"/>
            <a:ext cx="489669" cy="343619"/>
          </a:xfrm>
          <a:prstGeom prst="line">
            <a:avLst/>
          </a:prstGeom>
        </p:spPr>
        <p:style>
          <a:lnRef idx="1">
            <a:schemeClr val="dk1"/>
          </a:lnRef>
          <a:fillRef idx="0">
            <a:schemeClr val="dk1"/>
          </a:fillRef>
          <a:effectRef idx="0">
            <a:schemeClr val="dk1"/>
          </a:effectRef>
          <a:fontRef idx="minor">
            <a:schemeClr val="tx1"/>
          </a:fontRef>
        </p:style>
      </p:cxnSp>
      <p:sp>
        <p:nvSpPr>
          <p:cNvPr id="145" name="TextBox 144">
            <a:extLst>
              <a:ext uri="{FF2B5EF4-FFF2-40B4-BE49-F238E27FC236}">
                <a16:creationId xmlns:a16="http://schemas.microsoft.com/office/drawing/2014/main" id="{1D415B70-5625-4742-A4BF-B8DE97A7056F}"/>
              </a:ext>
            </a:extLst>
          </p:cNvPr>
          <p:cNvSpPr txBox="1"/>
          <p:nvPr/>
        </p:nvSpPr>
        <p:spPr>
          <a:xfrm>
            <a:off x="408211" y="1346184"/>
            <a:ext cx="775699" cy="369332"/>
          </a:xfrm>
          <a:prstGeom prst="rect">
            <a:avLst/>
          </a:prstGeom>
          <a:noFill/>
        </p:spPr>
        <p:txBody>
          <a:bodyPr wrap="square" rtlCol="0">
            <a:spAutoFit/>
          </a:bodyPr>
          <a:lstStyle/>
          <a:p>
            <a:r>
              <a:rPr lang="en-GB" b="1" dirty="0"/>
              <a:t>Max</a:t>
            </a:r>
          </a:p>
        </p:txBody>
      </p:sp>
      <p:sp>
        <p:nvSpPr>
          <p:cNvPr id="146" name="TextBox 145">
            <a:extLst>
              <a:ext uri="{FF2B5EF4-FFF2-40B4-BE49-F238E27FC236}">
                <a16:creationId xmlns:a16="http://schemas.microsoft.com/office/drawing/2014/main" id="{32F73E06-AFE9-4AF7-85BE-04B03DDF90C7}"/>
              </a:ext>
            </a:extLst>
          </p:cNvPr>
          <p:cNvSpPr txBox="1"/>
          <p:nvPr/>
        </p:nvSpPr>
        <p:spPr>
          <a:xfrm>
            <a:off x="408210" y="2481169"/>
            <a:ext cx="775699" cy="369332"/>
          </a:xfrm>
          <a:prstGeom prst="rect">
            <a:avLst/>
          </a:prstGeom>
          <a:noFill/>
        </p:spPr>
        <p:txBody>
          <a:bodyPr wrap="square" rtlCol="0">
            <a:spAutoFit/>
          </a:bodyPr>
          <a:lstStyle/>
          <a:p>
            <a:r>
              <a:rPr lang="en-GB" b="1" dirty="0"/>
              <a:t>Min</a:t>
            </a:r>
          </a:p>
        </p:txBody>
      </p:sp>
      <p:sp>
        <p:nvSpPr>
          <p:cNvPr id="147" name="TextBox 146">
            <a:extLst>
              <a:ext uri="{FF2B5EF4-FFF2-40B4-BE49-F238E27FC236}">
                <a16:creationId xmlns:a16="http://schemas.microsoft.com/office/drawing/2014/main" id="{AC493A17-AC5B-4C59-843C-1D68981FF239}"/>
              </a:ext>
            </a:extLst>
          </p:cNvPr>
          <p:cNvSpPr txBox="1"/>
          <p:nvPr/>
        </p:nvSpPr>
        <p:spPr>
          <a:xfrm>
            <a:off x="435461" y="3417993"/>
            <a:ext cx="775699" cy="369332"/>
          </a:xfrm>
          <a:prstGeom prst="rect">
            <a:avLst/>
          </a:prstGeom>
          <a:noFill/>
        </p:spPr>
        <p:txBody>
          <a:bodyPr wrap="square" rtlCol="0">
            <a:spAutoFit/>
          </a:bodyPr>
          <a:lstStyle/>
          <a:p>
            <a:r>
              <a:rPr lang="en-GB" b="1" dirty="0"/>
              <a:t>Max</a:t>
            </a:r>
          </a:p>
        </p:txBody>
      </p:sp>
      <p:sp>
        <p:nvSpPr>
          <p:cNvPr id="148" name="TextBox 147">
            <a:extLst>
              <a:ext uri="{FF2B5EF4-FFF2-40B4-BE49-F238E27FC236}">
                <a16:creationId xmlns:a16="http://schemas.microsoft.com/office/drawing/2014/main" id="{14CEBF94-9CBA-4A9F-B83E-2BD17701AE92}"/>
              </a:ext>
            </a:extLst>
          </p:cNvPr>
          <p:cNvSpPr txBox="1"/>
          <p:nvPr/>
        </p:nvSpPr>
        <p:spPr>
          <a:xfrm>
            <a:off x="-58057" y="4408924"/>
            <a:ext cx="775699" cy="369332"/>
          </a:xfrm>
          <a:prstGeom prst="rect">
            <a:avLst/>
          </a:prstGeom>
          <a:noFill/>
        </p:spPr>
        <p:txBody>
          <a:bodyPr wrap="square" rtlCol="0">
            <a:spAutoFit/>
          </a:bodyPr>
          <a:lstStyle/>
          <a:p>
            <a:r>
              <a:rPr lang="en-GB" b="1" dirty="0"/>
              <a:t>Min</a:t>
            </a:r>
          </a:p>
        </p:txBody>
      </p:sp>
    </p:spTree>
    <p:extLst>
      <p:ext uri="{BB962C8B-B14F-4D97-AF65-F5344CB8AC3E}">
        <p14:creationId xmlns:p14="http://schemas.microsoft.com/office/powerpoint/2010/main" val="2650199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Go Champion Lee Se-Dol Retires, Says AI 'Cannot Be Defeated'">
            <a:extLst>
              <a:ext uri="{FF2B5EF4-FFF2-40B4-BE49-F238E27FC236}">
                <a16:creationId xmlns:a16="http://schemas.microsoft.com/office/drawing/2014/main" id="{9F288BA5-1EB0-436E-8121-DF65308A202B}"/>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t="14233" b="243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A795F5F-3E79-4048-8BFE-8E3579BD3D71}"/>
              </a:ext>
            </a:extLst>
          </p:cNvPr>
          <p:cNvSpPr>
            <a:spLocks noGrp="1"/>
          </p:cNvSpPr>
          <p:nvPr>
            <p:ph idx="1"/>
          </p:nvPr>
        </p:nvSpPr>
        <p:spPr>
          <a:xfrm>
            <a:off x="2231136" y="2638044"/>
            <a:ext cx="7729728" cy="3101983"/>
          </a:xfrm>
        </p:spPr>
        <p:txBody>
          <a:bodyPr>
            <a:normAutofit/>
          </a:bodyPr>
          <a:lstStyle/>
          <a:p>
            <a:pPr marL="0" indent="0">
              <a:buNone/>
            </a:pPr>
            <a:r>
              <a:rPr lang="en-US"/>
              <a:t>“</a:t>
            </a:r>
            <a:r>
              <a:rPr lang="en-US" b="1"/>
              <a:t>Even if I become the No. 1, there is an entity that cannot be defeated</a:t>
            </a:r>
            <a:r>
              <a:rPr lang="en-US"/>
              <a:t>” – Lee Sedol</a:t>
            </a:r>
            <a:endParaRPr lang="en-GB"/>
          </a:p>
        </p:txBody>
      </p:sp>
    </p:spTree>
    <p:extLst>
      <p:ext uri="{BB962C8B-B14F-4D97-AF65-F5344CB8AC3E}">
        <p14:creationId xmlns:p14="http://schemas.microsoft.com/office/powerpoint/2010/main" val="119119133"/>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DAA74-B2CB-48B2-BCBF-2367BD44F02E}"/>
              </a:ext>
            </a:extLst>
          </p:cNvPr>
          <p:cNvSpPr>
            <a:spLocks noGrp="1"/>
          </p:cNvSpPr>
          <p:nvPr>
            <p:ph type="title"/>
          </p:nvPr>
        </p:nvSpPr>
        <p:spPr>
          <a:xfrm>
            <a:off x="2231136" y="106799"/>
            <a:ext cx="7729728" cy="1188720"/>
          </a:xfrm>
        </p:spPr>
        <p:txBody>
          <a:bodyPr/>
          <a:lstStyle/>
          <a:p>
            <a:r>
              <a:rPr lang="en-GB" dirty="0"/>
              <a:t>Minimax</a:t>
            </a:r>
          </a:p>
        </p:txBody>
      </p:sp>
      <p:sp>
        <p:nvSpPr>
          <p:cNvPr id="4" name="Oval 3">
            <a:extLst>
              <a:ext uri="{FF2B5EF4-FFF2-40B4-BE49-F238E27FC236}">
                <a16:creationId xmlns:a16="http://schemas.microsoft.com/office/drawing/2014/main" id="{C0842D9E-B31E-42E2-8766-A19686CE4C49}"/>
              </a:ext>
            </a:extLst>
          </p:cNvPr>
          <p:cNvSpPr/>
          <p:nvPr/>
        </p:nvSpPr>
        <p:spPr>
          <a:xfrm>
            <a:off x="5203860" y="1530850"/>
            <a:ext cx="1505165"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a:extLst>
              <a:ext uri="{FF2B5EF4-FFF2-40B4-BE49-F238E27FC236}">
                <a16:creationId xmlns:a16="http://schemas.microsoft.com/office/drawing/2014/main" id="{453E1E49-F375-475A-A5CD-4271671CE33E}"/>
              </a:ext>
            </a:extLst>
          </p:cNvPr>
          <p:cNvCxnSpPr>
            <a:cxnSpLocks/>
            <a:stCxn id="4" idx="3"/>
            <a:endCxn id="13" idx="0"/>
          </p:cNvCxnSpPr>
          <p:nvPr/>
        </p:nvCxnSpPr>
        <p:spPr>
          <a:xfrm flipH="1">
            <a:off x="3882385" y="2100870"/>
            <a:ext cx="1541901" cy="470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A8F1352-1619-4B41-B751-7A327A5A7E80}"/>
              </a:ext>
            </a:extLst>
          </p:cNvPr>
          <p:cNvCxnSpPr>
            <a:cxnSpLocks/>
            <a:stCxn id="4" idx="5"/>
            <a:endCxn id="16" idx="0"/>
          </p:cNvCxnSpPr>
          <p:nvPr/>
        </p:nvCxnSpPr>
        <p:spPr>
          <a:xfrm>
            <a:off x="6488599" y="2100870"/>
            <a:ext cx="2628859" cy="3304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F0472C72-8149-4523-BF0D-C7855DDAEB6D}"/>
              </a:ext>
            </a:extLst>
          </p:cNvPr>
          <p:cNvSpPr/>
          <p:nvPr/>
        </p:nvSpPr>
        <p:spPr>
          <a:xfrm>
            <a:off x="3129802" y="2571166"/>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CB35A82E-902E-486A-8F4F-ADBA64435AE1}"/>
              </a:ext>
            </a:extLst>
          </p:cNvPr>
          <p:cNvSpPr/>
          <p:nvPr/>
        </p:nvSpPr>
        <p:spPr>
          <a:xfrm>
            <a:off x="8364875" y="2431354"/>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Connector 21">
            <a:extLst>
              <a:ext uri="{FF2B5EF4-FFF2-40B4-BE49-F238E27FC236}">
                <a16:creationId xmlns:a16="http://schemas.microsoft.com/office/drawing/2014/main" id="{8B762397-3C98-4B24-A4CF-FF84BA49E836}"/>
              </a:ext>
            </a:extLst>
          </p:cNvPr>
          <p:cNvCxnSpPr>
            <a:cxnSpLocks/>
            <a:stCxn id="13" idx="3"/>
            <a:endCxn id="29" idx="0"/>
          </p:cNvCxnSpPr>
          <p:nvPr/>
        </p:nvCxnSpPr>
        <p:spPr>
          <a:xfrm flipH="1">
            <a:off x="2300330" y="3141186"/>
            <a:ext cx="1049898" cy="276931"/>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5408DB73-82F5-48F3-8C72-11B81CA459AF}"/>
              </a:ext>
            </a:extLst>
          </p:cNvPr>
          <p:cNvCxnSpPr>
            <a:cxnSpLocks/>
            <a:stCxn id="13" idx="4"/>
            <a:endCxn id="31" idx="0"/>
          </p:cNvCxnSpPr>
          <p:nvPr/>
        </p:nvCxnSpPr>
        <p:spPr>
          <a:xfrm>
            <a:off x="3882385" y="3238986"/>
            <a:ext cx="0" cy="21819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F6E3E1B-D2FE-473A-AFD0-04FE381FA1EE}"/>
              </a:ext>
            </a:extLst>
          </p:cNvPr>
          <p:cNvCxnSpPr>
            <a:cxnSpLocks/>
            <a:stCxn id="13" idx="5"/>
            <a:endCxn id="39" idx="0"/>
          </p:cNvCxnSpPr>
          <p:nvPr/>
        </p:nvCxnSpPr>
        <p:spPr>
          <a:xfrm>
            <a:off x="4414541" y="3141186"/>
            <a:ext cx="789319" cy="368842"/>
          </a:xfrm>
          <a:prstGeom prst="line">
            <a:avLst/>
          </a:prstGeom>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D99F9DBF-CA64-4226-BC70-550FDB4ECC05}"/>
              </a:ext>
            </a:extLst>
          </p:cNvPr>
          <p:cNvSpPr/>
          <p:nvPr/>
        </p:nvSpPr>
        <p:spPr>
          <a:xfrm>
            <a:off x="1743317" y="341811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F4111952-A080-4713-B976-D368369F23FD}"/>
              </a:ext>
            </a:extLst>
          </p:cNvPr>
          <p:cNvSpPr/>
          <p:nvPr/>
        </p:nvSpPr>
        <p:spPr>
          <a:xfrm>
            <a:off x="3389498" y="3457181"/>
            <a:ext cx="985774"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3465E2BE-8F28-4B3E-BEBB-5265AB670692}"/>
              </a:ext>
            </a:extLst>
          </p:cNvPr>
          <p:cNvSpPr/>
          <p:nvPr/>
        </p:nvSpPr>
        <p:spPr>
          <a:xfrm>
            <a:off x="4744091" y="3510028"/>
            <a:ext cx="919537"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43" name="Oval 42">
            <a:extLst>
              <a:ext uri="{FF2B5EF4-FFF2-40B4-BE49-F238E27FC236}">
                <a16:creationId xmlns:a16="http://schemas.microsoft.com/office/drawing/2014/main" id="{73C9C3CE-BEA5-4465-BB1E-FA39674A3970}"/>
              </a:ext>
            </a:extLst>
          </p:cNvPr>
          <p:cNvSpPr/>
          <p:nvPr/>
        </p:nvSpPr>
        <p:spPr>
          <a:xfrm>
            <a:off x="588864" y="43548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54" name="Straight Connector 53">
            <a:extLst>
              <a:ext uri="{FF2B5EF4-FFF2-40B4-BE49-F238E27FC236}">
                <a16:creationId xmlns:a16="http://schemas.microsoft.com/office/drawing/2014/main" id="{852BF1DF-E70A-4E76-9367-D50E1FCC733E}"/>
              </a:ext>
            </a:extLst>
          </p:cNvPr>
          <p:cNvCxnSpPr>
            <a:cxnSpLocks/>
            <a:stCxn id="29" idx="3"/>
            <a:endCxn id="43" idx="0"/>
          </p:cNvCxnSpPr>
          <p:nvPr/>
        </p:nvCxnSpPr>
        <p:spPr>
          <a:xfrm flipH="1">
            <a:off x="1183910" y="3988137"/>
            <a:ext cx="722552" cy="366681"/>
          </a:xfrm>
          <a:prstGeom prst="line">
            <a:avLst/>
          </a:prstGeom>
        </p:spPr>
        <p:style>
          <a:lnRef idx="1">
            <a:schemeClr val="dk1"/>
          </a:lnRef>
          <a:fillRef idx="0">
            <a:schemeClr val="dk1"/>
          </a:fillRef>
          <a:effectRef idx="0">
            <a:schemeClr val="dk1"/>
          </a:effectRef>
          <a:fontRef idx="minor">
            <a:schemeClr val="tx1"/>
          </a:fontRef>
        </p:style>
      </p:cxnSp>
      <p:sp>
        <p:nvSpPr>
          <p:cNvPr id="57" name="Oval 56">
            <a:extLst>
              <a:ext uri="{FF2B5EF4-FFF2-40B4-BE49-F238E27FC236}">
                <a16:creationId xmlns:a16="http://schemas.microsoft.com/office/drawing/2014/main" id="{1F17784B-1E1C-46E9-850B-83C1C1089130}"/>
              </a:ext>
            </a:extLst>
          </p:cNvPr>
          <p:cNvSpPr/>
          <p:nvPr/>
        </p:nvSpPr>
        <p:spPr>
          <a:xfrm>
            <a:off x="1896173" y="4313720"/>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cxnSp>
        <p:nvCxnSpPr>
          <p:cNvPr id="61" name="Straight Connector 60">
            <a:extLst>
              <a:ext uri="{FF2B5EF4-FFF2-40B4-BE49-F238E27FC236}">
                <a16:creationId xmlns:a16="http://schemas.microsoft.com/office/drawing/2014/main" id="{D703F553-5ABD-4F8C-8B15-9DFA39EDCF27}"/>
              </a:ext>
            </a:extLst>
          </p:cNvPr>
          <p:cNvCxnSpPr>
            <a:stCxn id="57" idx="0"/>
            <a:endCxn id="29" idx="4"/>
          </p:cNvCxnSpPr>
          <p:nvPr/>
        </p:nvCxnSpPr>
        <p:spPr>
          <a:xfrm flipH="1" flipV="1">
            <a:off x="2300330" y="4085937"/>
            <a:ext cx="190889" cy="227783"/>
          </a:xfrm>
          <a:prstGeom prst="line">
            <a:avLst/>
          </a:prstGeom>
        </p:spPr>
        <p:style>
          <a:lnRef idx="1">
            <a:schemeClr val="dk1"/>
          </a:lnRef>
          <a:fillRef idx="0">
            <a:schemeClr val="dk1"/>
          </a:fillRef>
          <a:effectRef idx="0">
            <a:schemeClr val="dk1"/>
          </a:effectRef>
          <a:fontRef idx="minor">
            <a:schemeClr val="tx1"/>
          </a:fontRef>
        </p:style>
      </p:cxnSp>
      <p:sp>
        <p:nvSpPr>
          <p:cNvPr id="79" name="Oval 78">
            <a:extLst>
              <a:ext uri="{FF2B5EF4-FFF2-40B4-BE49-F238E27FC236}">
                <a16:creationId xmlns:a16="http://schemas.microsoft.com/office/drawing/2014/main" id="{A94D1437-C619-423A-B491-93289E1E6E4E}"/>
              </a:ext>
            </a:extLst>
          </p:cNvPr>
          <p:cNvSpPr/>
          <p:nvPr/>
        </p:nvSpPr>
        <p:spPr>
          <a:xfrm>
            <a:off x="3185181"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80" name="Oval 79">
            <a:extLst>
              <a:ext uri="{FF2B5EF4-FFF2-40B4-BE49-F238E27FC236}">
                <a16:creationId xmlns:a16="http://schemas.microsoft.com/office/drawing/2014/main" id="{47152237-FF48-41F3-8BD4-FA1CF69A658D}"/>
              </a:ext>
            </a:extLst>
          </p:cNvPr>
          <p:cNvSpPr/>
          <p:nvPr/>
        </p:nvSpPr>
        <p:spPr>
          <a:xfrm>
            <a:off x="4474189"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85" name="Straight Connector 84">
            <a:extLst>
              <a:ext uri="{FF2B5EF4-FFF2-40B4-BE49-F238E27FC236}">
                <a16:creationId xmlns:a16="http://schemas.microsoft.com/office/drawing/2014/main" id="{6DA29014-BA5B-47C1-910B-5056AFBCB071}"/>
              </a:ext>
            </a:extLst>
          </p:cNvPr>
          <p:cNvCxnSpPr>
            <a:cxnSpLocks/>
            <a:stCxn id="31" idx="3"/>
            <a:endCxn id="79" idx="0"/>
          </p:cNvCxnSpPr>
          <p:nvPr/>
        </p:nvCxnSpPr>
        <p:spPr>
          <a:xfrm>
            <a:off x="3533861" y="3960515"/>
            <a:ext cx="246366" cy="394138"/>
          </a:xfrm>
          <a:prstGeom prst="line">
            <a:avLst/>
          </a:prstGeom>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17DCCC72-CEE0-4753-8377-67C02327778F}"/>
              </a:ext>
            </a:extLst>
          </p:cNvPr>
          <p:cNvCxnSpPr>
            <a:cxnSpLocks/>
            <a:stCxn id="31" idx="5"/>
            <a:endCxn id="80" idx="0"/>
          </p:cNvCxnSpPr>
          <p:nvPr/>
        </p:nvCxnSpPr>
        <p:spPr>
          <a:xfrm>
            <a:off x="4230909" y="3960515"/>
            <a:ext cx="838326" cy="394138"/>
          </a:xfrm>
          <a:prstGeom prst="line">
            <a:avLst/>
          </a:prstGeom>
        </p:spPr>
        <p:style>
          <a:lnRef idx="1">
            <a:schemeClr val="dk1"/>
          </a:lnRef>
          <a:fillRef idx="0">
            <a:schemeClr val="dk1"/>
          </a:fillRef>
          <a:effectRef idx="0">
            <a:schemeClr val="dk1"/>
          </a:effectRef>
          <a:fontRef idx="minor">
            <a:schemeClr val="tx1"/>
          </a:fontRef>
        </p:style>
      </p:cxnSp>
      <p:sp>
        <p:nvSpPr>
          <p:cNvPr id="117" name="Oval 116">
            <a:extLst>
              <a:ext uri="{FF2B5EF4-FFF2-40B4-BE49-F238E27FC236}">
                <a16:creationId xmlns:a16="http://schemas.microsoft.com/office/drawing/2014/main" id="{BA4AE388-ADC6-4486-8F82-B8D6F598680D}"/>
              </a:ext>
            </a:extLst>
          </p:cNvPr>
          <p:cNvSpPr/>
          <p:nvPr/>
        </p:nvSpPr>
        <p:spPr>
          <a:xfrm>
            <a:off x="6793904" y="3348083"/>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9" name="Straight Connector 118">
            <a:extLst>
              <a:ext uri="{FF2B5EF4-FFF2-40B4-BE49-F238E27FC236}">
                <a16:creationId xmlns:a16="http://schemas.microsoft.com/office/drawing/2014/main" id="{1BEB6642-08C3-48E5-9562-95B30C900A10}"/>
              </a:ext>
            </a:extLst>
          </p:cNvPr>
          <p:cNvCxnSpPr>
            <a:cxnSpLocks/>
            <a:stCxn id="117" idx="0"/>
            <a:endCxn id="16" idx="3"/>
          </p:cNvCxnSpPr>
          <p:nvPr/>
        </p:nvCxnSpPr>
        <p:spPr>
          <a:xfrm flipV="1">
            <a:off x="7350917" y="3001374"/>
            <a:ext cx="1234384" cy="346709"/>
          </a:xfrm>
          <a:prstGeom prst="line">
            <a:avLst/>
          </a:prstGeom>
        </p:spPr>
        <p:style>
          <a:lnRef idx="1">
            <a:schemeClr val="dk1"/>
          </a:lnRef>
          <a:fillRef idx="0">
            <a:schemeClr val="dk1"/>
          </a:fillRef>
          <a:effectRef idx="0">
            <a:schemeClr val="dk1"/>
          </a:effectRef>
          <a:fontRef idx="minor">
            <a:schemeClr val="tx1"/>
          </a:fontRef>
        </p:style>
      </p:cxnSp>
      <p:sp>
        <p:nvSpPr>
          <p:cNvPr id="121" name="Oval 120">
            <a:extLst>
              <a:ext uri="{FF2B5EF4-FFF2-40B4-BE49-F238E27FC236}">
                <a16:creationId xmlns:a16="http://schemas.microsoft.com/office/drawing/2014/main" id="{1A37CEB1-5191-4673-8113-753D1BFC5DF8}"/>
              </a:ext>
            </a:extLst>
          </p:cNvPr>
          <p:cNvSpPr/>
          <p:nvPr/>
        </p:nvSpPr>
        <p:spPr>
          <a:xfrm>
            <a:off x="9596427" y="340454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3" name="Straight Connector 122">
            <a:extLst>
              <a:ext uri="{FF2B5EF4-FFF2-40B4-BE49-F238E27FC236}">
                <a16:creationId xmlns:a16="http://schemas.microsoft.com/office/drawing/2014/main" id="{EE135321-FEB2-4BA1-8DC5-514F85D21FB8}"/>
              </a:ext>
            </a:extLst>
          </p:cNvPr>
          <p:cNvCxnSpPr>
            <a:cxnSpLocks/>
            <a:stCxn id="121" idx="0"/>
            <a:endCxn id="16" idx="5"/>
          </p:cNvCxnSpPr>
          <p:nvPr/>
        </p:nvCxnSpPr>
        <p:spPr>
          <a:xfrm flipH="1" flipV="1">
            <a:off x="9649614" y="3001374"/>
            <a:ext cx="503826" cy="403173"/>
          </a:xfrm>
          <a:prstGeom prst="line">
            <a:avLst/>
          </a:prstGeom>
        </p:spPr>
        <p:style>
          <a:lnRef idx="1">
            <a:schemeClr val="dk1"/>
          </a:lnRef>
          <a:fillRef idx="0">
            <a:schemeClr val="dk1"/>
          </a:fillRef>
          <a:effectRef idx="0">
            <a:schemeClr val="dk1"/>
          </a:effectRef>
          <a:fontRef idx="minor">
            <a:schemeClr val="tx1"/>
          </a:fontRef>
        </p:style>
      </p:cxnSp>
      <p:sp>
        <p:nvSpPr>
          <p:cNvPr id="133" name="Oval 132">
            <a:extLst>
              <a:ext uri="{FF2B5EF4-FFF2-40B4-BE49-F238E27FC236}">
                <a16:creationId xmlns:a16="http://schemas.microsoft.com/office/drawing/2014/main" id="{08E5E943-0E7A-43D1-917A-D30BBF35D88F}"/>
              </a:ext>
            </a:extLst>
          </p:cNvPr>
          <p:cNvSpPr/>
          <p:nvPr/>
        </p:nvSpPr>
        <p:spPr>
          <a:xfrm>
            <a:off x="6650598" y="4313719"/>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35" name="Straight Connector 134">
            <a:extLst>
              <a:ext uri="{FF2B5EF4-FFF2-40B4-BE49-F238E27FC236}">
                <a16:creationId xmlns:a16="http://schemas.microsoft.com/office/drawing/2014/main" id="{7BDADACA-483E-45A9-AE71-5A704ABE7CDB}"/>
              </a:ext>
            </a:extLst>
          </p:cNvPr>
          <p:cNvCxnSpPr>
            <a:cxnSpLocks/>
            <a:stCxn id="117" idx="4"/>
            <a:endCxn id="133" idx="0"/>
          </p:cNvCxnSpPr>
          <p:nvPr/>
        </p:nvCxnSpPr>
        <p:spPr>
          <a:xfrm flipH="1">
            <a:off x="7245644" y="4015903"/>
            <a:ext cx="105273" cy="297816"/>
          </a:xfrm>
          <a:prstGeom prst="line">
            <a:avLst/>
          </a:prstGeom>
        </p:spPr>
        <p:style>
          <a:lnRef idx="1">
            <a:schemeClr val="dk1"/>
          </a:lnRef>
          <a:fillRef idx="0">
            <a:schemeClr val="dk1"/>
          </a:fillRef>
          <a:effectRef idx="0">
            <a:schemeClr val="dk1"/>
          </a:effectRef>
          <a:fontRef idx="minor">
            <a:schemeClr val="tx1"/>
          </a:fontRef>
        </p:style>
      </p:cxnSp>
      <p:sp>
        <p:nvSpPr>
          <p:cNvPr id="138" name="Oval 137">
            <a:extLst>
              <a:ext uri="{FF2B5EF4-FFF2-40B4-BE49-F238E27FC236}">
                <a16:creationId xmlns:a16="http://schemas.microsoft.com/office/drawing/2014/main" id="{B5412291-98A3-47F3-8EFD-061D37753256}"/>
              </a:ext>
            </a:extLst>
          </p:cNvPr>
          <p:cNvSpPr/>
          <p:nvPr/>
        </p:nvSpPr>
        <p:spPr>
          <a:xfrm>
            <a:off x="10441931" y="4318186"/>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40" name="Oval 139">
            <a:extLst>
              <a:ext uri="{FF2B5EF4-FFF2-40B4-BE49-F238E27FC236}">
                <a16:creationId xmlns:a16="http://schemas.microsoft.com/office/drawing/2014/main" id="{2BDF230A-E216-4EFC-BB79-7371DEB3A3F0}"/>
              </a:ext>
            </a:extLst>
          </p:cNvPr>
          <p:cNvSpPr/>
          <p:nvPr/>
        </p:nvSpPr>
        <p:spPr>
          <a:xfrm>
            <a:off x="8932280" y="43137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42" name="Straight Connector 141">
            <a:extLst>
              <a:ext uri="{FF2B5EF4-FFF2-40B4-BE49-F238E27FC236}">
                <a16:creationId xmlns:a16="http://schemas.microsoft.com/office/drawing/2014/main" id="{C139C263-3315-4F30-A497-F1B3968B41DE}"/>
              </a:ext>
            </a:extLst>
          </p:cNvPr>
          <p:cNvCxnSpPr>
            <a:stCxn id="140" idx="0"/>
            <a:endCxn id="121" idx="3"/>
          </p:cNvCxnSpPr>
          <p:nvPr/>
        </p:nvCxnSpPr>
        <p:spPr>
          <a:xfrm flipV="1">
            <a:off x="9527326" y="3974567"/>
            <a:ext cx="232246" cy="339151"/>
          </a:xfrm>
          <a:prstGeom prst="line">
            <a:avLst/>
          </a:prstGeom>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48614BF4-646C-4CFB-A51D-690DF43E05D2}"/>
              </a:ext>
            </a:extLst>
          </p:cNvPr>
          <p:cNvCxnSpPr>
            <a:stCxn id="138" idx="0"/>
            <a:endCxn id="121" idx="5"/>
          </p:cNvCxnSpPr>
          <p:nvPr/>
        </p:nvCxnSpPr>
        <p:spPr>
          <a:xfrm flipH="1" flipV="1">
            <a:off x="10547308" y="3974567"/>
            <a:ext cx="489669" cy="343619"/>
          </a:xfrm>
          <a:prstGeom prst="line">
            <a:avLst/>
          </a:prstGeom>
        </p:spPr>
        <p:style>
          <a:lnRef idx="1">
            <a:schemeClr val="dk1"/>
          </a:lnRef>
          <a:fillRef idx="0">
            <a:schemeClr val="dk1"/>
          </a:fillRef>
          <a:effectRef idx="0">
            <a:schemeClr val="dk1"/>
          </a:effectRef>
          <a:fontRef idx="minor">
            <a:schemeClr val="tx1"/>
          </a:fontRef>
        </p:style>
      </p:cxnSp>
      <p:sp>
        <p:nvSpPr>
          <p:cNvPr id="145" name="TextBox 144">
            <a:extLst>
              <a:ext uri="{FF2B5EF4-FFF2-40B4-BE49-F238E27FC236}">
                <a16:creationId xmlns:a16="http://schemas.microsoft.com/office/drawing/2014/main" id="{1D415B70-5625-4742-A4BF-B8DE97A7056F}"/>
              </a:ext>
            </a:extLst>
          </p:cNvPr>
          <p:cNvSpPr txBox="1"/>
          <p:nvPr/>
        </p:nvSpPr>
        <p:spPr>
          <a:xfrm>
            <a:off x="408211" y="1346184"/>
            <a:ext cx="775699" cy="369332"/>
          </a:xfrm>
          <a:prstGeom prst="rect">
            <a:avLst/>
          </a:prstGeom>
          <a:noFill/>
        </p:spPr>
        <p:txBody>
          <a:bodyPr wrap="square" rtlCol="0">
            <a:spAutoFit/>
          </a:bodyPr>
          <a:lstStyle/>
          <a:p>
            <a:r>
              <a:rPr lang="en-GB" b="1" dirty="0"/>
              <a:t>Max</a:t>
            </a:r>
          </a:p>
        </p:txBody>
      </p:sp>
      <p:sp>
        <p:nvSpPr>
          <p:cNvPr id="146" name="TextBox 145">
            <a:extLst>
              <a:ext uri="{FF2B5EF4-FFF2-40B4-BE49-F238E27FC236}">
                <a16:creationId xmlns:a16="http://schemas.microsoft.com/office/drawing/2014/main" id="{32F73E06-AFE9-4AF7-85BE-04B03DDF90C7}"/>
              </a:ext>
            </a:extLst>
          </p:cNvPr>
          <p:cNvSpPr txBox="1"/>
          <p:nvPr/>
        </p:nvSpPr>
        <p:spPr>
          <a:xfrm>
            <a:off x="408210" y="2481169"/>
            <a:ext cx="775699" cy="369332"/>
          </a:xfrm>
          <a:prstGeom prst="rect">
            <a:avLst/>
          </a:prstGeom>
          <a:noFill/>
        </p:spPr>
        <p:txBody>
          <a:bodyPr wrap="square" rtlCol="0">
            <a:spAutoFit/>
          </a:bodyPr>
          <a:lstStyle/>
          <a:p>
            <a:r>
              <a:rPr lang="en-GB" b="1" dirty="0"/>
              <a:t>Min</a:t>
            </a:r>
          </a:p>
        </p:txBody>
      </p:sp>
      <p:sp>
        <p:nvSpPr>
          <p:cNvPr id="147" name="TextBox 146">
            <a:extLst>
              <a:ext uri="{FF2B5EF4-FFF2-40B4-BE49-F238E27FC236}">
                <a16:creationId xmlns:a16="http://schemas.microsoft.com/office/drawing/2014/main" id="{AC493A17-AC5B-4C59-843C-1D68981FF239}"/>
              </a:ext>
            </a:extLst>
          </p:cNvPr>
          <p:cNvSpPr txBox="1"/>
          <p:nvPr/>
        </p:nvSpPr>
        <p:spPr>
          <a:xfrm>
            <a:off x="435461" y="3417993"/>
            <a:ext cx="775699" cy="369332"/>
          </a:xfrm>
          <a:prstGeom prst="rect">
            <a:avLst/>
          </a:prstGeom>
          <a:noFill/>
        </p:spPr>
        <p:txBody>
          <a:bodyPr wrap="square" rtlCol="0">
            <a:spAutoFit/>
          </a:bodyPr>
          <a:lstStyle/>
          <a:p>
            <a:r>
              <a:rPr lang="en-GB" b="1" dirty="0"/>
              <a:t>Max</a:t>
            </a:r>
          </a:p>
        </p:txBody>
      </p:sp>
      <p:sp>
        <p:nvSpPr>
          <p:cNvPr id="148" name="TextBox 147">
            <a:extLst>
              <a:ext uri="{FF2B5EF4-FFF2-40B4-BE49-F238E27FC236}">
                <a16:creationId xmlns:a16="http://schemas.microsoft.com/office/drawing/2014/main" id="{14CEBF94-9CBA-4A9F-B83E-2BD17701AE92}"/>
              </a:ext>
            </a:extLst>
          </p:cNvPr>
          <p:cNvSpPr txBox="1"/>
          <p:nvPr/>
        </p:nvSpPr>
        <p:spPr>
          <a:xfrm>
            <a:off x="-58057" y="4408924"/>
            <a:ext cx="775699" cy="369332"/>
          </a:xfrm>
          <a:prstGeom prst="rect">
            <a:avLst/>
          </a:prstGeom>
          <a:noFill/>
        </p:spPr>
        <p:txBody>
          <a:bodyPr wrap="square" rtlCol="0">
            <a:spAutoFit/>
          </a:bodyPr>
          <a:lstStyle/>
          <a:p>
            <a:r>
              <a:rPr lang="en-GB" b="1" dirty="0"/>
              <a:t>Min</a:t>
            </a:r>
          </a:p>
        </p:txBody>
      </p:sp>
      <p:sp>
        <p:nvSpPr>
          <p:cNvPr id="3" name="TextBox 2">
            <a:extLst>
              <a:ext uri="{FF2B5EF4-FFF2-40B4-BE49-F238E27FC236}">
                <a16:creationId xmlns:a16="http://schemas.microsoft.com/office/drawing/2014/main" id="{34123122-2022-43E4-83C3-15D2835E09E1}"/>
              </a:ext>
            </a:extLst>
          </p:cNvPr>
          <p:cNvSpPr txBox="1"/>
          <p:nvPr/>
        </p:nvSpPr>
        <p:spPr>
          <a:xfrm>
            <a:off x="1649002" y="5532634"/>
            <a:ext cx="7468456" cy="369332"/>
          </a:xfrm>
          <a:prstGeom prst="rect">
            <a:avLst/>
          </a:prstGeom>
          <a:noFill/>
        </p:spPr>
        <p:txBody>
          <a:bodyPr wrap="square" rtlCol="0">
            <a:spAutoFit/>
          </a:bodyPr>
          <a:lstStyle/>
          <a:p>
            <a:r>
              <a:rPr lang="en-GB" dirty="0"/>
              <a:t>Evaluate nodes at terminal state</a:t>
            </a:r>
          </a:p>
        </p:txBody>
      </p:sp>
    </p:spTree>
    <p:extLst>
      <p:ext uri="{BB962C8B-B14F-4D97-AF65-F5344CB8AC3E}">
        <p14:creationId xmlns:p14="http://schemas.microsoft.com/office/powerpoint/2010/main" val="4038952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DAA74-B2CB-48B2-BCBF-2367BD44F02E}"/>
              </a:ext>
            </a:extLst>
          </p:cNvPr>
          <p:cNvSpPr>
            <a:spLocks noGrp="1"/>
          </p:cNvSpPr>
          <p:nvPr>
            <p:ph type="title"/>
          </p:nvPr>
        </p:nvSpPr>
        <p:spPr>
          <a:xfrm>
            <a:off x="2231136" y="106799"/>
            <a:ext cx="7729728" cy="1188720"/>
          </a:xfrm>
        </p:spPr>
        <p:txBody>
          <a:bodyPr/>
          <a:lstStyle/>
          <a:p>
            <a:r>
              <a:rPr lang="en-GB" dirty="0"/>
              <a:t>Minimax</a:t>
            </a:r>
          </a:p>
        </p:txBody>
      </p:sp>
      <p:sp>
        <p:nvSpPr>
          <p:cNvPr id="4" name="Oval 3">
            <a:extLst>
              <a:ext uri="{FF2B5EF4-FFF2-40B4-BE49-F238E27FC236}">
                <a16:creationId xmlns:a16="http://schemas.microsoft.com/office/drawing/2014/main" id="{C0842D9E-B31E-42E2-8766-A19686CE4C49}"/>
              </a:ext>
            </a:extLst>
          </p:cNvPr>
          <p:cNvSpPr/>
          <p:nvPr/>
        </p:nvSpPr>
        <p:spPr>
          <a:xfrm>
            <a:off x="5203860" y="1530850"/>
            <a:ext cx="1505165"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a:extLst>
              <a:ext uri="{FF2B5EF4-FFF2-40B4-BE49-F238E27FC236}">
                <a16:creationId xmlns:a16="http://schemas.microsoft.com/office/drawing/2014/main" id="{453E1E49-F375-475A-A5CD-4271671CE33E}"/>
              </a:ext>
            </a:extLst>
          </p:cNvPr>
          <p:cNvCxnSpPr>
            <a:cxnSpLocks/>
            <a:stCxn id="4" idx="3"/>
            <a:endCxn id="13" idx="0"/>
          </p:cNvCxnSpPr>
          <p:nvPr/>
        </p:nvCxnSpPr>
        <p:spPr>
          <a:xfrm flipH="1">
            <a:off x="3882385" y="2100870"/>
            <a:ext cx="1541901" cy="470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A8F1352-1619-4B41-B751-7A327A5A7E80}"/>
              </a:ext>
            </a:extLst>
          </p:cNvPr>
          <p:cNvCxnSpPr>
            <a:cxnSpLocks/>
            <a:stCxn id="4" idx="5"/>
            <a:endCxn id="16" idx="0"/>
          </p:cNvCxnSpPr>
          <p:nvPr/>
        </p:nvCxnSpPr>
        <p:spPr>
          <a:xfrm>
            <a:off x="6488599" y="2100870"/>
            <a:ext cx="2628859" cy="3304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F0472C72-8149-4523-BF0D-C7855DDAEB6D}"/>
              </a:ext>
            </a:extLst>
          </p:cNvPr>
          <p:cNvSpPr/>
          <p:nvPr/>
        </p:nvSpPr>
        <p:spPr>
          <a:xfrm>
            <a:off x="3129802" y="2571166"/>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CB35A82E-902E-486A-8F4F-ADBA64435AE1}"/>
              </a:ext>
            </a:extLst>
          </p:cNvPr>
          <p:cNvSpPr/>
          <p:nvPr/>
        </p:nvSpPr>
        <p:spPr>
          <a:xfrm>
            <a:off x="8364875" y="2431354"/>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Connector 21">
            <a:extLst>
              <a:ext uri="{FF2B5EF4-FFF2-40B4-BE49-F238E27FC236}">
                <a16:creationId xmlns:a16="http://schemas.microsoft.com/office/drawing/2014/main" id="{8B762397-3C98-4B24-A4CF-FF84BA49E836}"/>
              </a:ext>
            </a:extLst>
          </p:cNvPr>
          <p:cNvCxnSpPr>
            <a:cxnSpLocks/>
            <a:stCxn id="13" idx="3"/>
            <a:endCxn id="29" idx="0"/>
          </p:cNvCxnSpPr>
          <p:nvPr/>
        </p:nvCxnSpPr>
        <p:spPr>
          <a:xfrm flipH="1">
            <a:off x="2300330" y="3141186"/>
            <a:ext cx="1049898" cy="276931"/>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5408DB73-82F5-48F3-8C72-11B81CA459AF}"/>
              </a:ext>
            </a:extLst>
          </p:cNvPr>
          <p:cNvCxnSpPr>
            <a:cxnSpLocks/>
            <a:stCxn id="13" idx="4"/>
            <a:endCxn id="31" idx="0"/>
          </p:cNvCxnSpPr>
          <p:nvPr/>
        </p:nvCxnSpPr>
        <p:spPr>
          <a:xfrm>
            <a:off x="3882385" y="3238986"/>
            <a:ext cx="0" cy="21819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F6E3E1B-D2FE-473A-AFD0-04FE381FA1EE}"/>
              </a:ext>
            </a:extLst>
          </p:cNvPr>
          <p:cNvCxnSpPr>
            <a:cxnSpLocks/>
            <a:stCxn id="13" idx="5"/>
            <a:endCxn id="39" idx="0"/>
          </p:cNvCxnSpPr>
          <p:nvPr/>
        </p:nvCxnSpPr>
        <p:spPr>
          <a:xfrm>
            <a:off x="4414541" y="3141186"/>
            <a:ext cx="789319" cy="368842"/>
          </a:xfrm>
          <a:prstGeom prst="line">
            <a:avLst/>
          </a:prstGeom>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D99F9DBF-CA64-4226-BC70-550FDB4ECC05}"/>
              </a:ext>
            </a:extLst>
          </p:cNvPr>
          <p:cNvSpPr/>
          <p:nvPr/>
        </p:nvSpPr>
        <p:spPr>
          <a:xfrm>
            <a:off x="1743317" y="341811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
            </a:r>
          </a:p>
        </p:txBody>
      </p:sp>
      <p:sp>
        <p:nvSpPr>
          <p:cNvPr id="31" name="Oval 30">
            <a:extLst>
              <a:ext uri="{FF2B5EF4-FFF2-40B4-BE49-F238E27FC236}">
                <a16:creationId xmlns:a16="http://schemas.microsoft.com/office/drawing/2014/main" id="{F4111952-A080-4713-B976-D368369F23FD}"/>
              </a:ext>
            </a:extLst>
          </p:cNvPr>
          <p:cNvSpPr/>
          <p:nvPr/>
        </p:nvSpPr>
        <p:spPr>
          <a:xfrm>
            <a:off x="3389498" y="3457181"/>
            <a:ext cx="985774"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3465E2BE-8F28-4B3E-BEBB-5265AB670692}"/>
              </a:ext>
            </a:extLst>
          </p:cNvPr>
          <p:cNvSpPr/>
          <p:nvPr/>
        </p:nvSpPr>
        <p:spPr>
          <a:xfrm>
            <a:off x="4744091" y="3510028"/>
            <a:ext cx="919537"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43" name="Oval 42">
            <a:extLst>
              <a:ext uri="{FF2B5EF4-FFF2-40B4-BE49-F238E27FC236}">
                <a16:creationId xmlns:a16="http://schemas.microsoft.com/office/drawing/2014/main" id="{73C9C3CE-BEA5-4465-BB1E-FA39674A3970}"/>
              </a:ext>
            </a:extLst>
          </p:cNvPr>
          <p:cNvSpPr/>
          <p:nvPr/>
        </p:nvSpPr>
        <p:spPr>
          <a:xfrm>
            <a:off x="588864" y="43548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54" name="Straight Connector 53">
            <a:extLst>
              <a:ext uri="{FF2B5EF4-FFF2-40B4-BE49-F238E27FC236}">
                <a16:creationId xmlns:a16="http://schemas.microsoft.com/office/drawing/2014/main" id="{852BF1DF-E70A-4E76-9367-D50E1FCC733E}"/>
              </a:ext>
            </a:extLst>
          </p:cNvPr>
          <p:cNvCxnSpPr>
            <a:cxnSpLocks/>
            <a:stCxn id="29" idx="3"/>
            <a:endCxn id="43" idx="0"/>
          </p:cNvCxnSpPr>
          <p:nvPr/>
        </p:nvCxnSpPr>
        <p:spPr>
          <a:xfrm flipH="1">
            <a:off x="1183910" y="3988137"/>
            <a:ext cx="722552" cy="366681"/>
          </a:xfrm>
          <a:prstGeom prst="line">
            <a:avLst/>
          </a:prstGeom>
        </p:spPr>
        <p:style>
          <a:lnRef idx="1">
            <a:schemeClr val="dk1"/>
          </a:lnRef>
          <a:fillRef idx="0">
            <a:schemeClr val="dk1"/>
          </a:fillRef>
          <a:effectRef idx="0">
            <a:schemeClr val="dk1"/>
          </a:effectRef>
          <a:fontRef idx="minor">
            <a:schemeClr val="tx1"/>
          </a:fontRef>
        </p:style>
      </p:cxnSp>
      <p:sp>
        <p:nvSpPr>
          <p:cNvPr id="57" name="Oval 56">
            <a:extLst>
              <a:ext uri="{FF2B5EF4-FFF2-40B4-BE49-F238E27FC236}">
                <a16:creationId xmlns:a16="http://schemas.microsoft.com/office/drawing/2014/main" id="{1F17784B-1E1C-46E9-850B-83C1C1089130}"/>
              </a:ext>
            </a:extLst>
          </p:cNvPr>
          <p:cNvSpPr/>
          <p:nvPr/>
        </p:nvSpPr>
        <p:spPr>
          <a:xfrm>
            <a:off x="1896173" y="4313720"/>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cxnSp>
        <p:nvCxnSpPr>
          <p:cNvPr id="61" name="Straight Connector 60">
            <a:extLst>
              <a:ext uri="{FF2B5EF4-FFF2-40B4-BE49-F238E27FC236}">
                <a16:creationId xmlns:a16="http://schemas.microsoft.com/office/drawing/2014/main" id="{D703F553-5ABD-4F8C-8B15-9DFA39EDCF27}"/>
              </a:ext>
            </a:extLst>
          </p:cNvPr>
          <p:cNvCxnSpPr>
            <a:stCxn id="57" idx="0"/>
            <a:endCxn id="29" idx="4"/>
          </p:cNvCxnSpPr>
          <p:nvPr/>
        </p:nvCxnSpPr>
        <p:spPr>
          <a:xfrm flipH="1" flipV="1">
            <a:off x="2300330" y="4085937"/>
            <a:ext cx="190889" cy="227783"/>
          </a:xfrm>
          <a:prstGeom prst="line">
            <a:avLst/>
          </a:prstGeom>
        </p:spPr>
        <p:style>
          <a:lnRef idx="1">
            <a:schemeClr val="dk1"/>
          </a:lnRef>
          <a:fillRef idx="0">
            <a:schemeClr val="dk1"/>
          </a:fillRef>
          <a:effectRef idx="0">
            <a:schemeClr val="dk1"/>
          </a:effectRef>
          <a:fontRef idx="minor">
            <a:schemeClr val="tx1"/>
          </a:fontRef>
        </p:style>
      </p:cxnSp>
      <p:sp>
        <p:nvSpPr>
          <p:cNvPr id="79" name="Oval 78">
            <a:extLst>
              <a:ext uri="{FF2B5EF4-FFF2-40B4-BE49-F238E27FC236}">
                <a16:creationId xmlns:a16="http://schemas.microsoft.com/office/drawing/2014/main" id="{A94D1437-C619-423A-B491-93289E1E6E4E}"/>
              </a:ext>
            </a:extLst>
          </p:cNvPr>
          <p:cNvSpPr/>
          <p:nvPr/>
        </p:nvSpPr>
        <p:spPr>
          <a:xfrm>
            <a:off x="3185181"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80" name="Oval 79">
            <a:extLst>
              <a:ext uri="{FF2B5EF4-FFF2-40B4-BE49-F238E27FC236}">
                <a16:creationId xmlns:a16="http://schemas.microsoft.com/office/drawing/2014/main" id="{47152237-FF48-41F3-8BD4-FA1CF69A658D}"/>
              </a:ext>
            </a:extLst>
          </p:cNvPr>
          <p:cNvSpPr/>
          <p:nvPr/>
        </p:nvSpPr>
        <p:spPr>
          <a:xfrm>
            <a:off x="4474189"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85" name="Straight Connector 84">
            <a:extLst>
              <a:ext uri="{FF2B5EF4-FFF2-40B4-BE49-F238E27FC236}">
                <a16:creationId xmlns:a16="http://schemas.microsoft.com/office/drawing/2014/main" id="{6DA29014-BA5B-47C1-910B-5056AFBCB071}"/>
              </a:ext>
            </a:extLst>
          </p:cNvPr>
          <p:cNvCxnSpPr>
            <a:cxnSpLocks/>
            <a:stCxn id="31" idx="3"/>
            <a:endCxn id="79" idx="0"/>
          </p:cNvCxnSpPr>
          <p:nvPr/>
        </p:nvCxnSpPr>
        <p:spPr>
          <a:xfrm>
            <a:off x="3533861" y="3960515"/>
            <a:ext cx="246366" cy="394138"/>
          </a:xfrm>
          <a:prstGeom prst="line">
            <a:avLst/>
          </a:prstGeom>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17DCCC72-CEE0-4753-8377-67C02327778F}"/>
              </a:ext>
            </a:extLst>
          </p:cNvPr>
          <p:cNvCxnSpPr>
            <a:cxnSpLocks/>
            <a:stCxn id="31" idx="5"/>
            <a:endCxn id="80" idx="0"/>
          </p:cNvCxnSpPr>
          <p:nvPr/>
        </p:nvCxnSpPr>
        <p:spPr>
          <a:xfrm>
            <a:off x="4230909" y="3960515"/>
            <a:ext cx="838326" cy="394138"/>
          </a:xfrm>
          <a:prstGeom prst="line">
            <a:avLst/>
          </a:prstGeom>
        </p:spPr>
        <p:style>
          <a:lnRef idx="1">
            <a:schemeClr val="dk1"/>
          </a:lnRef>
          <a:fillRef idx="0">
            <a:schemeClr val="dk1"/>
          </a:fillRef>
          <a:effectRef idx="0">
            <a:schemeClr val="dk1"/>
          </a:effectRef>
          <a:fontRef idx="minor">
            <a:schemeClr val="tx1"/>
          </a:fontRef>
        </p:style>
      </p:cxnSp>
      <p:sp>
        <p:nvSpPr>
          <p:cNvPr id="117" name="Oval 116">
            <a:extLst>
              <a:ext uri="{FF2B5EF4-FFF2-40B4-BE49-F238E27FC236}">
                <a16:creationId xmlns:a16="http://schemas.microsoft.com/office/drawing/2014/main" id="{BA4AE388-ADC6-4486-8F82-B8D6F598680D}"/>
              </a:ext>
            </a:extLst>
          </p:cNvPr>
          <p:cNvSpPr/>
          <p:nvPr/>
        </p:nvSpPr>
        <p:spPr>
          <a:xfrm>
            <a:off x="6793904" y="3348083"/>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9" name="Straight Connector 118">
            <a:extLst>
              <a:ext uri="{FF2B5EF4-FFF2-40B4-BE49-F238E27FC236}">
                <a16:creationId xmlns:a16="http://schemas.microsoft.com/office/drawing/2014/main" id="{1BEB6642-08C3-48E5-9562-95B30C900A10}"/>
              </a:ext>
            </a:extLst>
          </p:cNvPr>
          <p:cNvCxnSpPr>
            <a:cxnSpLocks/>
            <a:stCxn id="117" idx="0"/>
            <a:endCxn id="16" idx="3"/>
          </p:cNvCxnSpPr>
          <p:nvPr/>
        </p:nvCxnSpPr>
        <p:spPr>
          <a:xfrm flipV="1">
            <a:off x="7350917" y="3001374"/>
            <a:ext cx="1234384" cy="346709"/>
          </a:xfrm>
          <a:prstGeom prst="line">
            <a:avLst/>
          </a:prstGeom>
        </p:spPr>
        <p:style>
          <a:lnRef idx="1">
            <a:schemeClr val="dk1"/>
          </a:lnRef>
          <a:fillRef idx="0">
            <a:schemeClr val="dk1"/>
          </a:fillRef>
          <a:effectRef idx="0">
            <a:schemeClr val="dk1"/>
          </a:effectRef>
          <a:fontRef idx="minor">
            <a:schemeClr val="tx1"/>
          </a:fontRef>
        </p:style>
      </p:cxnSp>
      <p:sp>
        <p:nvSpPr>
          <p:cNvPr id="121" name="Oval 120">
            <a:extLst>
              <a:ext uri="{FF2B5EF4-FFF2-40B4-BE49-F238E27FC236}">
                <a16:creationId xmlns:a16="http://schemas.microsoft.com/office/drawing/2014/main" id="{1A37CEB1-5191-4673-8113-753D1BFC5DF8}"/>
              </a:ext>
            </a:extLst>
          </p:cNvPr>
          <p:cNvSpPr/>
          <p:nvPr/>
        </p:nvSpPr>
        <p:spPr>
          <a:xfrm>
            <a:off x="9596427" y="340454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3" name="Straight Connector 122">
            <a:extLst>
              <a:ext uri="{FF2B5EF4-FFF2-40B4-BE49-F238E27FC236}">
                <a16:creationId xmlns:a16="http://schemas.microsoft.com/office/drawing/2014/main" id="{EE135321-FEB2-4BA1-8DC5-514F85D21FB8}"/>
              </a:ext>
            </a:extLst>
          </p:cNvPr>
          <p:cNvCxnSpPr>
            <a:cxnSpLocks/>
            <a:stCxn id="121" idx="0"/>
            <a:endCxn id="16" idx="5"/>
          </p:cNvCxnSpPr>
          <p:nvPr/>
        </p:nvCxnSpPr>
        <p:spPr>
          <a:xfrm flipH="1" flipV="1">
            <a:off x="9649614" y="3001374"/>
            <a:ext cx="503826" cy="403173"/>
          </a:xfrm>
          <a:prstGeom prst="line">
            <a:avLst/>
          </a:prstGeom>
        </p:spPr>
        <p:style>
          <a:lnRef idx="1">
            <a:schemeClr val="dk1"/>
          </a:lnRef>
          <a:fillRef idx="0">
            <a:schemeClr val="dk1"/>
          </a:fillRef>
          <a:effectRef idx="0">
            <a:schemeClr val="dk1"/>
          </a:effectRef>
          <a:fontRef idx="minor">
            <a:schemeClr val="tx1"/>
          </a:fontRef>
        </p:style>
      </p:cxnSp>
      <p:sp>
        <p:nvSpPr>
          <p:cNvPr id="133" name="Oval 132">
            <a:extLst>
              <a:ext uri="{FF2B5EF4-FFF2-40B4-BE49-F238E27FC236}">
                <a16:creationId xmlns:a16="http://schemas.microsoft.com/office/drawing/2014/main" id="{08E5E943-0E7A-43D1-917A-D30BBF35D88F}"/>
              </a:ext>
            </a:extLst>
          </p:cNvPr>
          <p:cNvSpPr/>
          <p:nvPr/>
        </p:nvSpPr>
        <p:spPr>
          <a:xfrm>
            <a:off x="6650598" y="4313719"/>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35" name="Straight Connector 134">
            <a:extLst>
              <a:ext uri="{FF2B5EF4-FFF2-40B4-BE49-F238E27FC236}">
                <a16:creationId xmlns:a16="http://schemas.microsoft.com/office/drawing/2014/main" id="{7BDADACA-483E-45A9-AE71-5A704ABE7CDB}"/>
              </a:ext>
            </a:extLst>
          </p:cNvPr>
          <p:cNvCxnSpPr>
            <a:cxnSpLocks/>
            <a:stCxn id="117" idx="4"/>
            <a:endCxn id="133" idx="0"/>
          </p:cNvCxnSpPr>
          <p:nvPr/>
        </p:nvCxnSpPr>
        <p:spPr>
          <a:xfrm flipH="1">
            <a:off x="7245644" y="4015903"/>
            <a:ext cx="105273" cy="297816"/>
          </a:xfrm>
          <a:prstGeom prst="line">
            <a:avLst/>
          </a:prstGeom>
        </p:spPr>
        <p:style>
          <a:lnRef idx="1">
            <a:schemeClr val="dk1"/>
          </a:lnRef>
          <a:fillRef idx="0">
            <a:schemeClr val="dk1"/>
          </a:fillRef>
          <a:effectRef idx="0">
            <a:schemeClr val="dk1"/>
          </a:effectRef>
          <a:fontRef idx="minor">
            <a:schemeClr val="tx1"/>
          </a:fontRef>
        </p:style>
      </p:cxnSp>
      <p:sp>
        <p:nvSpPr>
          <p:cNvPr id="138" name="Oval 137">
            <a:extLst>
              <a:ext uri="{FF2B5EF4-FFF2-40B4-BE49-F238E27FC236}">
                <a16:creationId xmlns:a16="http://schemas.microsoft.com/office/drawing/2014/main" id="{B5412291-98A3-47F3-8EFD-061D37753256}"/>
              </a:ext>
            </a:extLst>
          </p:cNvPr>
          <p:cNvSpPr/>
          <p:nvPr/>
        </p:nvSpPr>
        <p:spPr>
          <a:xfrm>
            <a:off x="10441931" y="4318186"/>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40" name="Oval 139">
            <a:extLst>
              <a:ext uri="{FF2B5EF4-FFF2-40B4-BE49-F238E27FC236}">
                <a16:creationId xmlns:a16="http://schemas.microsoft.com/office/drawing/2014/main" id="{2BDF230A-E216-4EFC-BB79-7371DEB3A3F0}"/>
              </a:ext>
            </a:extLst>
          </p:cNvPr>
          <p:cNvSpPr/>
          <p:nvPr/>
        </p:nvSpPr>
        <p:spPr>
          <a:xfrm>
            <a:off x="8932280" y="43137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42" name="Straight Connector 141">
            <a:extLst>
              <a:ext uri="{FF2B5EF4-FFF2-40B4-BE49-F238E27FC236}">
                <a16:creationId xmlns:a16="http://schemas.microsoft.com/office/drawing/2014/main" id="{C139C263-3315-4F30-A497-F1B3968B41DE}"/>
              </a:ext>
            </a:extLst>
          </p:cNvPr>
          <p:cNvCxnSpPr>
            <a:stCxn id="140" idx="0"/>
            <a:endCxn id="121" idx="3"/>
          </p:cNvCxnSpPr>
          <p:nvPr/>
        </p:nvCxnSpPr>
        <p:spPr>
          <a:xfrm flipV="1">
            <a:off x="9527326" y="3974567"/>
            <a:ext cx="232246" cy="339151"/>
          </a:xfrm>
          <a:prstGeom prst="line">
            <a:avLst/>
          </a:prstGeom>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48614BF4-646C-4CFB-A51D-690DF43E05D2}"/>
              </a:ext>
            </a:extLst>
          </p:cNvPr>
          <p:cNvCxnSpPr>
            <a:stCxn id="138" idx="0"/>
            <a:endCxn id="121" idx="5"/>
          </p:cNvCxnSpPr>
          <p:nvPr/>
        </p:nvCxnSpPr>
        <p:spPr>
          <a:xfrm flipH="1" flipV="1">
            <a:off x="10547308" y="3974567"/>
            <a:ext cx="489669" cy="343619"/>
          </a:xfrm>
          <a:prstGeom prst="line">
            <a:avLst/>
          </a:prstGeom>
        </p:spPr>
        <p:style>
          <a:lnRef idx="1">
            <a:schemeClr val="dk1"/>
          </a:lnRef>
          <a:fillRef idx="0">
            <a:schemeClr val="dk1"/>
          </a:fillRef>
          <a:effectRef idx="0">
            <a:schemeClr val="dk1"/>
          </a:effectRef>
          <a:fontRef idx="minor">
            <a:schemeClr val="tx1"/>
          </a:fontRef>
        </p:style>
      </p:cxnSp>
      <p:sp>
        <p:nvSpPr>
          <p:cNvPr id="145" name="TextBox 144">
            <a:extLst>
              <a:ext uri="{FF2B5EF4-FFF2-40B4-BE49-F238E27FC236}">
                <a16:creationId xmlns:a16="http://schemas.microsoft.com/office/drawing/2014/main" id="{1D415B70-5625-4742-A4BF-B8DE97A7056F}"/>
              </a:ext>
            </a:extLst>
          </p:cNvPr>
          <p:cNvSpPr txBox="1"/>
          <p:nvPr/>
        </p:nvSpPr>
        <p:spPr>
          <a:xfrm>
            <a:off x="408211" y="1346184"/>
            <a:ext cx="775699" cy="369332"/>
          </a:xfrm>
          <a:prstGeom prst="rect">
            <a:avLst/>
          </a:prstGeom>
          <a:noFill/>
        </p:spPr>
        <p:txBody>
          <a:bodyPr wrap="square" rtlCol="0">
            <a:spAutoFit/>
          </a:bodyPr>
          <a:lstStyle/>
          <a:p>
            <a:r>
              <a:rPr lang="en-GB" b="1" dirty="0"/>
              <a:t>Max</a:t>
            </a:r>
          </a:p>
        </p:txBody>
      </p:sp>
      <p:sp>
        <p:nvSpPr>
          <p:cNvPr id="146" name="TextBox 145">
            <a:extLst>
              <a:ext uri="{FF2B5EF4-FFF2-40B4-BE49-F238E27FC236}">
                <a16:creationId xmlns:a16="http://schemas.microsoft.com/office/drawing/2014/main" id="{32F73E06-AFE9-4AF7-85BE-04B03DDF90C7}"/>
              </a:ext>
            </a:extLst>
          </p:cNvPr>
          <p:cNvSpPr txBox="1"/>
          <p:nvPr/>
        </p:nvSpPr>
        <p:spPr>
          <a:xfrm>
            <a:off x="408210" y="2481169"/>
            <a:ext cx="775699" cy="369332"/>
          </a:xfrm>
          <a:prstGeom prst="rect">
            <a:avLst/>
          </a:prstGeom>
          <a:noFill/>
        </p:spPr>
        <p:txBody>
          <a:bodyPr wrap="square" rtlCol="0">
            <a:spAutoFit/>
          </a:bodyPr>
          <a:lstStyle/>
          <a:p>
            <a:r>
              <a:rPr lang="en-GB" b="1" dirty="0"/>
              <a:t>Min</a:t>
            </a:r>
          </a:p>
        </p:txBody>
      </p:sp>
      <p:sp>
        <p:nvSpPr>
          <p:cNvPr id="147" name="TextBox 146">
            <a:extLst>
              <a:ext uri="{FF2B5EF4-FFF2-40B4-BE49-F238E27FC236}">
                <a16:creationId xmlns:a16="http://schemas.microsoft.com/office/drawing/2014/main" id="{AC493A17-AC5B-4C59-843C-1D68981FF239}"/>
              </a:ext>
            </a:extLst>
          </p:cNvPr>
          <p:cNvSpPr txBox="1"/>
          <p:nvPr/>
        </p:nvSpPr>
        <p:spPr>
          <a:xfrm>
            <a:off x="435461" y="3417993"/>
            <a:ext cx="775699" cy="369332"/>
          </a:xfrm>
          <a:prstGeom prst="rect">
            <a:avLst/>
          </a:prstGeom>
          <a:noFill/>
        </p:spPr>
        <p:txBody>
          <a:bodyPr wrap="square" rtlCol="0">
            <a:spAutoFit/>
          </a:bodyPr>
          <a:lstStyle/>
          <a:p>
            <a:r>
              <a:rPr lang="en-GB" b="1" dirty="0"/>
              <a:t>Max</a:t>
            </a:r>
          </a:p>
        </p:txBody>
      </p:sp>
      <p:sp>
        <p:nvSpPr>
          <p:cNvPr id="148" name="TextBox 147">
            <a:extLst>
              <a:ext uri="{FF2B5EF4-FFF2-40B4-BE49-F238E27FC236}">
                <a16:creationId xmlns:a16="http://schemas.microsoft.com/office/drawing/2014/main" id="{14CEBF94-9CBA-4A9F-B83E-2BD17701AE92}"/>
              </a:ext>
            </a:extLst>
          </p:cNvPr>
          <p:cNvSpPr txBox="1"/>
          <p:nvPr/>
        </p:nvSpPr>
        <p:spPr>
          <a:xfrm>
            <a:off x="-58057" y="4408924"/>
            <a:ext cx="775699" cy="369332"/>
          </a:xfrm>
          <a:prstGeom prst="rect">
            <a:avLst/>
          </a:prstGeom>
          <a:noFill/>
        </p:spPr>
        <p:txBody>
          <a:bodyPr wrap="square" rtlCol="0">
            <a:spAutoFit/>
          </a:bodyPr>
          <a:lstStyle/>
          <a:p>
            <a:r>
              <a:rPr lang="en-GB" b="1" dirty="0"/>
              <a:t>Min</a:t>
            </a:r>
          </a:p>
        </p:txBody>
      </p:sp>
    </p:spTree>
    <p:extLst>
      <p:ext uri="{BB962C8B-B14F-4D97-AF65-F5344CB8AC3E}">
        <p14:creationId xmlns:p14="http://schemas.microsoft.com/office/powerpoint/2010/main" val="4817298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DAA74-B2CB-48B2-BCBF-2367BD44F02E}"/>
              </a:ext>
            </a:extLst>
          </p:cNvPr>
          <p:cNvSpPr>
            <a:spLocks noGrp="1"/>
          </p:cNvSpPr>
          <p:nvPr>
            <p:ph type="title"/>
          </p:nvPr>
        </p:nvSpPr>
        <p:spPr>
          <a:xfrm>
            <a:off x="2231136" y="106799"/>
            <a:ext cx="7729728" cy="1188720"/>
          </a:xfrm>
        </p:spPr>
        <p:txBody>
          <a:bodyPr/>
          <a:lstStyle/>
          <a:p>
            <a:r>
              <a:rPr lang="en-GB" dirty="0"/>
              <a:t>Minimax</a:t>
            </a:r>
          </a:p>
        </p:txBody>
      </p:sp>
      <p:sp>
        <p:nvSpPr>
          <p:cNvPr id="4" name="Oval 3">
            <a:extLst>
              <a:ext uri="{FF2B5EF4-FFF2-40B4-BE49-F238E27FC236}">
                <a16:creationId xmlns:a16="http://schemas.microsoft.com/office/drawing/2014/main" id="{C0842D9E-B31E-42E2-8766-A19686CE4C49}"/>
              </a:ext>
            </a:extLst>
          </p:cNvPr>
          <p:cNvSpPr/>
          <p:nvPr/>
        </p:nvSpPr>
        <p:spPr>
          <a:xfrm>
            <a:off x="5203860" y="1530850"/>
            <a:ext cx="1505165"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a:extLst>
              <a:ext uri="{FF2B5EF4-FFF2-40B4-BE49-F238E27FC236}">
                <a16:creationId xmlns:a16="http://schemas.microsoft.com/office/drawing/2014/main" id="{453E1E49-F375-475A-A5CD-4271671CE33E}"/>
              </a:ext>
            </a:extLst>
          </p:cNvPr>
          <p:cNvCxnSpPr>
            <a:cxnSpLocks/>
            <a:stCxn id="4" idx="3"/>
            <a:endCxn id="13" idx="0"/>
          </p:cNvCxnSpPr>
          <p:nvPr/>
        </p:nvCxnSpPr>
        <p:spPr>
          <a:xfrm flipH="1">
            <a:off x="3882385" y="2100870"/>
            <a:ext cx="1541901" cy="470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A8F1352-1619-4B41-B751-7A327A5A7E80}"/>
              </a:ext>
            </a:extLst>
          </p:cNvPr>
          <p:cNvCxnSpPr>
            <a:cxnSpLocks/>
            <a:stCxn id="4" idx="5"/>
            <a:endCxn id="16" idx="0"/>
          </p:cNvCxnSpPr>
          <p:nvPr/>
        </p:nvCxnSpPr>
        <p:spPr>
          <a:xfrm>
            <a:off x="6488599" y="2100870"/>
            <a:ext cx="2628859" cy="3304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F0472C72-8149-4523-BF0D-C7855DDAEB6D}"/>
              </a:ext>
            </a:extLst>
          </p:cNvPr>
          <p:cNvSpPr/>
          <p:nvPr/>
        </p:nvSpPr>
        <p:spPr>
          <a:xfrm>
            <a:off x="3129802" y="2571166"/>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CB35A82E-902E-486A-8F4F-ADBA64435AE1}"/>
              </a:ext>
            </a:extLst>
          </p:cNvPr>
          <p:cNvSpPr/>
          <p:nvPr/>
        </p:nvSpPr>
        <p:spPr>
          <a:xfrm>
            <a:off x="8364875" y="2431354"/>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Connector 21">
            <a:extLst>
              <a:ext uri="{FF2B5EF4-FFF2-40B4-BE49-F238E27FC236}">
                <a16:creationId xmlns:a16="http://schemas.microsoft.com/office/drawing/2014/main" id="{8B762397-3C98-4B24-A4CF-FF84BA49E836}"/>
              </a:ext>
            </a:extLst>
          </p:cNvPr>
          <p:cNvCxnSpPr>
            <a:cxnSpLocks/>
            <a:stCxn id="13" idx="3"/>
            <a:endCxn id="29" idx="0"/>
          </p:cNvCxnSpPr>
          <p:nvPr/>
        </p:nvCxnSpPr>
        <p:spPr>
          <a:xfrm flipH="1">
            <a:off x="2300330" y="3141186"/>
            <a:ext cx="1049898" cy="276931"/>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5408DB73-82F5-48F3-8C72-11B81CA459AF}"/>
              </a:ext>
            </a:extLst>
          </p:cNvPr>
          <p:cNvCxnSpPr>
            <a:cxnSpLocks/>
            <a:stCxn id="13" idx="4"/>
            <a:endCxn id="31" idx="0"/>
          </p:cNvCxnSpPr>
          <p:nvPr/>
        </p:nvCxnSpPr>
        <p:spPr>
          <a:xfrm>
            <a:off x="3882385" y="3238986"/>
            <a:ext cx="0" cy="21819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F6E3E1B-D2FE-473A-AFD0-04FE381FA1EE}"/>
              </a:ext>
            </a:extLst>
          </p:cNvPr>
          <p:cNvCxnSpPr>
            <a:cxnSpLocks/>
            <a:stCxn id="13" idx="5"/>
            <a:endCxn id="39" idx="0"/>
          </p:cNvCxnSpPr>
          <p:nvPr/>
        </p:nvCxnSpPr>
        <p:spPr>
          <a:xfrm>
            <a:off x="4414541" y="3141186"/>
            <a:ext cx="789319" cy="368842"/>
          </a:xfrm>
          <a:prstGeom prst="line">
            <a:avLst/>
          </a:prstGeom>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D99F9DBF-CA64-4226-BC70-550FDB4ECC05}"/>
              </a:ext>
            </a:extLst>
          </p:cNvPr>
          <p:cNvSpPr/>
          <p:nvPr/>
        </p:nvSpPr>
        <p:spPr>
          <a:xfrm>
            <a:off x="1743317" y="341811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31" name="Oval 30">
            <a:extLst>
              <a:ext uri="{FF2B5EF4-FFF2-40B4-BE49-F238E27FC236}">
                <a16:creationId xmlns:a16="http://schemas.microsoft.com/office/drawing/2014/main" id="{F4111952-A080-4713-B976-D368369F23FD}"/>
              </a:ext>
            </a:extLst>
          </p:cNvPr>
          <p:cNvSpPr/>
          <p:nvPr/>
        </p:nvSpPr>
        <p:spPr>
          <a:xfrm>
            <a:off x="3389498" y="3457181"/>
            <a:ext cx="985774"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3465E2BE-8F28-4B3E-BEBB-5265AB670692}"/>
              </a:ext>
            </a:extLst>
          </p:cNvPr>
          <p:cNvSpPr/>
          <p:nvPr/>
        </p:nvSpPr>
        <p:spPr>
          <a:xfrm>
            <a:off x="4744091" y="3510028"/>
            <a:ext cx="919537"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43" name="Oval 42">
            <a:extLst>
              <a:ext uri="{FF2B5EF4-FFF2-40B4-BE49-F238E27FC236}">
                <a16:creationId xmlns:a16="http://schemas.microsoft.com/office/drawing/2014/main" id="{73C9C3CE-BEA5-4465-BB1E-FA39674A3970}"/>
              </a:ext>
            </a:extLst>
          </p:cNvPr>
          <p:cNvSpPr/>
          <p:nvPr/>
        </p:nvSpPr>
        <p:spPr>
          <a:xfrm>
            <a:off x="588864" y="43548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54" name="Straight Connector 53">
            <a:extLst>
              <a:ext uri="{FF2B5EF4-FFF2-40B4-BE49-F238E27FC236}">
                <a16:creationId xmlns:a16="http://schemas.microsoft.com/office/drawing/2014/main" id="{852BF1DF-E70A-4E76-9367-D50E1FCC733E}"/>
              </a:ext>
            </a:extLst>
          </p:cNvPr>
          <p:cNvCxnSpPr>
            <a:cxnSpLocks/>
            <a:stCxn id="29" idx="3"/>
            <a:endCxn id="43" idx="0"/>
          </p:cNvCxnSpPr>
          <p:nvPr/>
        </p:nvCxnSpPr>
        <p:spPr>
          <a:xfrm flipH="1">
            <a:off x="1183910" y="3988137"/>
            <a:ext cx="722552" cy="366681"/>
          </a:xfrm>
          <a:prstGeom prst="line">
            <a:avLst/>
          </a:prstGeom>
        </p:spPr>
        <p:style>
          <a:lnRef idx="1">
            <a:schemeClr val="dk1"/>
          </a:lnRef>
          <a:fillRef idx="0">
            <a:schemeClr val="dk1"/>
          </a:fillRef>
          <a:effectRef idx="0">
            <a:schemeClr val="dk1"/>
          </a:effectRef>
          <a:fontRef idx="minor">
            <a:schemeClr val="tx1"/>
          </a:fontRef>
        </p:style>
      </p:cxnSp>
      <p:sp>
        <p:nvSpPr>
          <p:cNvPr id="57" name="Oval 56">
            <a:extLst>
              <a:ext uri="{FF2B5EF4-FFF2-40B4-BE49-F238E27FC236}">
                <a16:creationId xmlns:a16="http://schemas.microsoft.com/office/drawing/2014/main" id="{1F17784B-1E1C-46E9-850B-83C1C1089130}"/>
              </a:ext>
            </a:extLst>
          </p:cNvPr>
          <p:cNvSpPr/>
          <p:nvPr/>
        </p:nvSpPr>
        <p:spPr>
          <a:xfrm>
            <a:off x="1896173" y="4313720"/>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cxnSp>
        <p:nvCxnSpPr>
          <p:cNvPr id="61" name="Straight Connector 60">
            <a:extLst>
              <a:ext uri="{FF2B5EF4-FFF2-40B4-BE49-F238E27FC236}">
                <a16:creationId xmlns:a16="http://schemas.microsoft.com/office/drawing/2014/main" id="{D703F553-5ABD-4F8C-8B15-9DFA39EDCF27}"/>
              </a:ext>
            </a:extLst>
          </p:cNvPr>
          <p:cNvCxnSpPr>
            <a:stCxn id="57" idx="0"/>
            <a:endCxn id="29" idx="4"/>
          </p:cNvCxnSpPr>
          <p:nvPr/>
        </p:nvCxnSpPr>
        <p:spPr>
          <a:xfrm flipH="1" flipV="1">
            <a:off x="2300330" y="4085937"/>
            <a:ext cx="190889" cy="227783"/>
          </a:xfrm>
          <a:prstGeom prst="line">
            <a:avLst/>
          </a:prstGeom>
        </p:spPr>
        <p:style>
          <a:lnRef idx="1">
            <a:schemeClr val="dk1"/>
          </a:lnRef>
          <a:fillRef idx="0">
            <a:schemeClr val="dk1"/>
          </a:fillRef>
          <a:effectRef idx="0">
            <a:schemeClr val="dk1"/>
          </a:effectRef>
          <a:fontRef idx="minor">
            <a:schemeClr val="tx1"/>
          </a:fontRef>
        </p:style>
      </p:cxnSp>
      <p:sp>
        <p:nvSpPr>
          <p:cNvPr id="79" name="Oval 78">
            <a:extLst>
              <a:ext uri="{FF2B5EF4-FFF2-40B4-BE49-F238E27FC236}">
                <a16:creationId xmlns:a16="http://schemas.microsoft.com/office/drawing/2014/main" id="{A94D1437-C619-423A-B491-93289E1E6E4E}"/>
              </a:ext>
            </a:extLst>
          </p:cNvPr>
          <p:cNvSpPr/>
          <p:nvPr/>
        </p:nvSpPr>
        <p:spPr>
          <a:xfrm>
            <a:off x="3185181"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80" name="Oval 79">
            <a:extLst>
              <a:ext uri="{FF2B5EF4-FFF2-40B4-BE49-F238E27FC236}">
                <a16:creationId xmlns:a16="http://schemas.microsoft.com/office/drawing/2014/main" id="{47152237-FF48-41F3-8BD4-FA1CF69A658D}"/>
              </a:ext>
            </a:extLst>
          </p:cNvPr>
          <p:cNvSpPr/>
          <p:nvPr/>
        </p:nvSpPr>
        <p:spPr>
          <a:xfrm>
            <a:off x="4474189"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85" name="Straight Connector 84">
            <a:extLst>
              <a:ext uri="{FF2B5EF4-FFF2-40B4-BE49-F238E27FC236}">
                <a16:creationId xmlns:a16="http://schemas.microsoft.com/office/drawing/2014/main" id="{6DA29014-BA5B-47C1-910B-5056AFBCB071}"/>
              </a:ext>
            </a:extLst>
          </p:cNvPr>
          <p:cNvCxnSpPr>
            <a:cxnSpLocks/>
            <a:stCxn id="31" idx="3"/>
            <a:endCxn id="79" idx="0"/>
          </p:cNvCxnSpPr>
          <p:nvPr/>
        </p:nvCxnSpPr>
        <p:spPr>
          <a:xfrm>
            <a:off x="3533861" y="3960515"/>
            <a:ext cx="246366" cy="394138"/>
          </a:xfrm>
          <a:prstGeom prst="line">
            <a:avLst/>
          </a:prstGeom>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17DCCC72-CEE0-4753-8377-67C02327778F}"/>
              </a:ext>
            </a:extLst>
          </p:cNvPr>
          <p:cNvCxnSpPr>
            <a:cxnSpLocks/>
            <a:stCxn id="31" idx="5"/>
            <a:endCxn id="80" idx="0"/>
          </p:cNvCxnSpPr>
          <p:nvPr/>
        </p:nvCxnSpPr>
        <p:spPr>
          <a:xfrm>
            <a:off x="4230909" y="3960515"/>
            <a:ext cx="838326" cy="394138"/>
          </a:xfrm>
          <a:prstGeom prst="line">
            <a:avLst/>
          </a:prstGeom>
        </p:spPr>
        <p:style>
          <a:lnRef idx="1">
            <a:schemeClr val="dk1"/>
          </a:lnRef>
          <a:fillRef idx="0">
            <a:schemeClr val="dk1"/>
          </a:fillRef>
          <a:effectRef idx="0">
            <a:schemeClr val="dk1"/>
          </a:effectRef>
          <a:fontRef idx="minor">
            <a:schemeClr val="tx1"/>
          </a:fontRef>
        </p:style>
      </p:cxnSp>
      <p:sp>
        <p:nvSpPr>
          <p:cNvPr id="117" name="Oval 116">
            <a:extLst>
              <a:ext uri="{FF2B5EF4-FFF2-40B4-BE49-F238E27FC236}">
                <a16:creationId xmlns:a16="http://schemas.microsoft.com/office/drawing/2014/main" id="{BA4AE388-ADC6-4486-8F82-B8D6F598680D}"/>
              </a:ext>
            </a:extLst>
          </p:cNvPr>
          <p:cNvSpPr/>
          <p:nvPr/>
        </p:nvSpPr>
        <p:spPr>
          <a:xfrm>
            <a:off x="6793904" y="3348083"/>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9" name="Straight Connector 118">
            <a:extLst>
              <a:ext uri="{FF2B5EF4-FFF2-40B4-BE49-F238E27FC236}">
                <a16:creationId xmlns:a16="http://schemas.microsoft.com/office/drawing/2014/main" id="{1BEB6642-08C3-48E5-9562-95B30C900A10}"/>
              </a:ext>
            </a:extLst>
          </p:cNvPr>
          <p:cNvCxnSpPr>
            <a:cxnSpLocks/>
            <a:stCxn id="117" idx="0"/>
            <a:endCxn id="16" idx="3"/>
          </p:cNvCxnSpPr>
          <p:nvPr/>
        </p:nvCxnSpPr>
        <p:spPr>
          <a:xfrm flipV="1">
            <a:off x="7350917" y="3001374"/>
            <a:ext cx="1234384" cy="346709"/>
          </a:xfrm>
          <a:prstGeom prst="line">
            <a:avLst/>
          </a:prstGeom>
        </p:spPr>
        <p:style>
          <a:lnRef idx="1">
            <a:schemeClr val="dk1"/>
          </a:lnRef>
          <a:fillRef idx="0">
            <a:schemeClr val="dk1"/>
          </a:fillRef>
          <a:effectRef idx="0">
            <a:schemeClr val="dk1"/>
          </a:effectRef>
          <a:fontRef idx="minor">
            <a:schemeClr val="tx1"/>
          </a:fontRef>
        </p:style>
      </p:cxnSp>
      <p:sp>
        <p:nvSpPr>
          <p:cNvPr id="121" name="Oval 120">
            <a:extLst>
              <a:ext uri="{FF2B5EF4-FFF2-40B4-BE49-F238E27FC236}">
                <a16:creationId xmlns:a16="http://schemas.microsoft.com/office/drawing/2014/main" id="{1A37CEB1-5191-4673-8113-753D1BFC5DF8}"/>
              </a:ext>
            </a:extLst>
          </p:cNvPr>
          <p:cNvSpPr/>
          <p:nvPr/>
        </p:nvSpPr>
        <p:spPr>
          <a:xfrm>
            <a:off x="9596427" y="340454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3" name="Straight Connector 122">
            <a:extLst>
              <a:ext uri="{FF2B5EF4-FFF2-40B4-BE49-F238E27FC236}">
                <a16:creationId xmlns:a16="http://schemas.microsoft.com/office/drawing/2014/main" id="{EE135321-FEB2-4BA1-8DC5-514F85D21FB8}"/>
              </a:ext>
            </a:extLst>
          </p:cNvPr>
          <p:cNvCxnSpPr>
            <a:cxnSpLocks/>
            <a:stCxn id="121" idx="0"/>
            <a:endCxn id="16" idx="5"/>
          </p:cNvCxnSpPr>
          <p:nvPr/>
        </p:nvCxnSpPr>
        <p:spPr>
          <a:xfrm flipH="1" flipV="1">
            <a:off x="9649614" y="3001374"/>
            <a:ext cx="503826" cy="403173"/>
          </a:xfrm>
          <a:prstGeom prst="line">
            <a:avLst/>
          </a:prstGeom>
        </p:spPr>
        <p:style>
          <a:lnRef idx="1">
            <a:schemeClr val="dk1"/>
          </a:lnRef>
          <a:fillRef idx="0">
            <a:schemeClr val="dk1"/>
          </a:fillRef>
          <a:effectRef idx="0">
            <a:schemeClr val="dk1"/>
          </a:effectRef>
          <a:fontRef idx="minor">
            <a:schemeClr val="tx1"/>
          </a:fontRef>
        </p:style>
      </p:cxnSp>
      <p:sp>
        <p:nvSpPr>
          <p:cNvPr id="133" name="Oval 132">
            <a:extLst>
              <a:ext uri="{FF2B5EF4-FFF2-40B4-BE49-F238E27FC236}">
                <a16:creationId xmlns:a16="http://schemas.microsoft.com/office/drawing/2014/main" id="{08E5E943-0E7A-43D1-917A-D30BBF35D88F}"/>
              </a:ext>
            </a:extLst>
          </p:cNvPr>
          <p:cNvSpPr/>
          <p:nvPr/>
        </p:nvSpPr>
        <p:spPr>
          <a:xfrm>
            <a:off x="6650598" y="4313719"/>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35" name="Straight Connector 134">
            <a:extLst>
              <a:ext uri="{FF2B5EF4-FFF2-40B4-BE49-F238E27FC236}">
                <a16:creationId xmlns:a16="http://schemas.microsoft.com/office/drawing/2014/main" id="{7BDADACA-483E-45A9-AE71-5A704ABE7CDB}"/>
              </a:ext>
            </a:extLst>
          </p:cNvPr>
          <p:cNvCxnSpPr>
            <a:cxnSpLocks/>
            <a:stCxn id="117" idx="4"/>
            <a:endCxn id="133" idx="0"/>
          </p:cNvCxnSpPr>
          <p:nvPr/>
        </p:nvCxnSpPr>
        <p:spPr>
          <a:xfrm flipH="1">
            <a:off x="7245644" y="4015903"/>
            <a:ext cx="105273" cy="297816"/>
          </a:xfrm>
          <a:prstGeom prst="line">
            <a:avLst/>
          </a:prstGeom>
        </p:spPr>
        <p:style>
          <a:lnRef idx="1">
            <a:schemeClr val="dk1"/>
          </a:lnRef>
          <a:fillRef idx="0">
            <a:schemeClr val="dk1"/>
          </a:fillRef>
          <a:effectRef idx="0">
            <a:schemeClr val="dk1"/>
          </a:effectRef>
          <a:fontRef idx="minor">
            <a:schemeClr val="tx1"/>
          </a:fontRef>
        </p:style>
      </p:cxnSp>
      <p:sp>
        <p:nvSpPr>
          <p:cNvPr id="138" name="Oval 137">
            <a:extLst>
              <a:ext uri="{FF2B5EF4-FFF2-40B4-BE49-F238E27FC236}">
                <a16:creationId xmlns:a16="http://schemas.microsoft.com/office/drawing/2014/main" id="{B5412291-98A3-47F3-8EFD-061D37753256}"/>
              </a:ext>
            </a:extLst>
          </p:cNvPr>
          <p:cNvSpPr/>
          <p:nvPr/>
        </p:nvSpPr>
        <p:spPr>
          <a:xfrm>
            <a:off x="10441931" y="4318186"/>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40" name="Oval 139">
            <a:extLst>
              <a:ext uri="{FF2B5EF4-FFF2-40B4-BE49-F238E27FC236}">
                <a16:creationId xmlns:a16="http://schemas.microsoft.com/office/drawing/2014/main" id="{2BDF230A-E216-4EFC-BB79-7371DEB3A3F0}"/>
              </a:ext>
            </a:extLst>
          </p:cNvPr>
          <p:cNvSpPr/>
          <p:nvPr/>
        </p:nvSpPr>
        <p:spPr>
          <a:xfrm>
            <a:off x="8932280" y="43137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42" name="Straight Connector 141">
            <a:extLst>
              <a:ext uri="{FF2B5EF4-FFF2-40B4-BE49-F238E27FC236}">
                <a16:creationId xmlns:a16="http://schemas.microsoft.com/office/drawing/2014/main" id="{C139C263-3315-4F30-A497-F1B3968B41DE}"/>
              </a:ext>
            </a:extLst>
          </p:cNvPr>
          <p:cNvCxnSpPr>
            <a:stCxn id="140" idx="0"/>
            <a:endCxn id="121" idx="3"/>
          </p:cNvCxnSpPr>
          <p:nvPr/>
        </p:nvCxnSpPr>
        <p:spPr>
          <a:xfrm flipV="1">
            <a:off x="9527326" y="3974567"/>
            <a:ext cx="232246" cy="339151"/>
          </a:xfrm>
          <a:prstGeom prst="line">
            <a:avLst/>
          </a:prstGeom>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48614BF4-646C-4CFB-A51D-690DF43E05D2}"/>
              </a:ext>
            </a:extLst>
          </p:cNvPr>
          <p:cNvCxnSpPr>
            <a:stCxn id="138" idx="0"/>
            <a:endCxn id="121" idx="5"/>
          </p:cNvCxnSpPr>
          <p:nvPr/>
        </p:nvCxnSpPr>
        <p:spPr>
          <a:xfrm flipH="1" flipV="1">
            <a:off x="10547308" y="3974567"/>
            <a:ext cx="489669" cy="343619"/>
          </a:xfrm>
          <a:prstGeom prst="line">
            <a:avLst/>
          </a:prstGeom>
        </p:spPr>
        <p:style>
          <a:lnRef idx="1">
            <a:schemeClr val="dk1"/>
          </a:lnRef>
          <a:fillRef idx="0">
            <a:schemeClr val="dk1"/>
          </a:fillRef>
          <a:effectRef idx="0">
            <a:schemeClr val="dk1"/>
          </a:effectRef>
          <a:fontRef idx="minor">
            <a:schemeClr val="tx1"/>
          </a:fontRef>
        </p:style>
      </p:cxnSp>
      <p:sp>
        <p:nvSpPr>
          <p:cNvPr id="145" name="TextBox 144">
            <a:extLst>
              <a:ext uri="{FF2B5EF4-FFF2-40B4-BE49-F238E27FC236}">
                <a16:creationId xmlns:a16="http://schemas.microsoft.com/office/drawing/2014/main" id="{1D415B70-5625-4742-A4BF-B8DE97A7056F}"/>
              </a:ext>
            </a:extLst>
          </p:cNvPr>
          <p:cNvSpPr txBox="1"/>
          <p:nvPr/>
        </p:nvSpPr>
        <p:spPr>
          <a:xfrm>
            <a:off x="408211" y="1346184"/>
            <a:ext cx="775699" cy="369332"/>
          </a:xfrm>
          <a:prstGeom prst="rect">
            <a:avLst/>
          </a:prstGeom>
          <a:noFill/>
        </p:spPr>
        <p:txBody>
          <a:bodyPr wrap="square" rtlCol="0">
            <a:spAutoFit/>
          </a:bodyPr>
          <a:lstStyle/>
          <a:p>
            <a:r>
              <a:rPr lang="en-GB" b="1" dirty="0"/>
              <a:t>Max</a:t>
            </a:r>
          </a:p>
        </p:txBody>
      </p:sp>
      <p:sp>
        <p:nvSpPr>
          <p:cNvPr id="146" name="TextBox 145">
            <a:extLst>
              <a:ext uri="{FF2B5EF4-FFF2-40B4-BE49-F238E27FC236}">
                <a16:creationId xmlns:a16="http://schemas.microsoft.com/office/drawing/2014/main" id="{32F73E06-AFE9-4AF7-85BE-04B03DDF90C7}"/>
              </a:ext>
            </a:extLst>
          </p:cNvPr>
          <p:cNvSpPr txBox="1"/>
          <p:nvPr/>
        </p:nvSpPr>
        <p:spPr>
          <a:xfrm>
            <a:off x="408210" y="2481169"/>
            <a:ext cx="775699" cy="369332"/>
          </a:xfrm>
          <a:prstGeom prst="rect">
            <a:avLst/>
          </a:prstGeom>
          <a:noFill/>
        </p:spPr>
        <p:txBody>
          <a:bodyPr wrap="square" rtlCol="0">
            <a:spAutoFit/>
          </a:bodyPr>
          <a:lstStyle/>
          <a:p>
            <a:r>
              <a:rPr lang="en-GB" b="1" dirty="0"/>
              <a:t>Min</a:t>
            </a:r>
          </a:p>
        </p:txBody>
      </p:sp>
      <p:sp>
        <p:nvSpPr>
          <p:cNvPr id="147" name="TextBox 146">
            <a:extLst>
              <a:ext uri="{FF2B5EF4-FFF2-40B4-BE49-F238E27FC236}">
                <a16:creationId xmlns:a16="http://schemas.microsoft.com/office/drawing/2014/main" id="{AC493A17-AC5B-4C59-843C-1D68981FF239}"/>
              </a:ext>
            </a:extLst>
          </p:cNvPr>
          <p:cNvSpPr txBox="1"/>
          <p:nvPr/>
        </p:nvSpPr>
        <p:spPr>
          <a:xfrm>
            <a:off x="435461" y="3417993"/>
            <a:ext cx="775699" cy="369332"/>
          </a:xfrm>
          <a:prstGeom prst="rect">
            <a:avLst/>
          </a:prstGeom>
          <a:noFill/>
        </p:spPr>
        <p:txBody>
          <a:bodyPr wrap="square" rtlCol="0">
            <a:spAutoFit/>
          </a:bodyPr>
          <a:lstStyle/>
          <a:p>
            <a:r>
              <a:rPr lang="en-GB" b="1" dirty="0"/>
              <a:t>Max</a:t>
            </a:r>
          </a:p>
        </p:txBody>
      </p:sp>
      <p:sp>
        <p:nvSpPr>
          <p:cNvPr id="148" name="TextBox 147">
            <a:extLst>
              <a:ext uri="{FF2B5EF4-FFF2-40B4-BE49-F238E27FC236}">
                <a16:creationId xmlns:a16="http://schemas.microsoft.com/office/drawing/2014/main" id="{14CEBF94-9CBA-4A9F-B83E-2BD17701AE92}"/>
              </a:ext>
            </a:extLst>
          </p:cNvPr>
          <p:cNvSpPr txBox="1"/>
          <p:nvPr/>
        </p:nvSpPr>
        <p:spPr>
          <a:xfrm>
            <a:off x="-58057" y="4408924"/>
            <a:ext cx="775699" cy="369332"/>
          </a:xfrm>
          <a:prstGeom prst="rect">
            <a:avLst/>
          </a:prstGeom>
          <a:noFill/>
        </p:spPr>
        <p:txBody>
          <a:bodyPr wrap="square" rtlCol="0">
            <a:spAutoFit/>
          </a:bodyPr>
          <a:lstStyle/>
          <a:p>
            <a:r>
              <a:rPr lang="en-GB" b="1" dirty="0"/>
              <a:t>Min</a:t>
            </a:r>
          </a:p>
        </p:txBody>
      </p:sp>
    </p:spTree>
    <p:extLst>
      <p:ext uri="{BB962C8B-B14F-4D97-AF65-F5344CB8AC3E}">
        <p14:creationId xmlns:p14="http://schemas.microsoft.com/office/powerpoint/2010/main" val="3543059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DAA74-B2CB-48B2-BCBF-2367BD44F02E}"/>
              </a:ext>
            </a:extLst>
          </p:cNvPr>
          <p:cNvSpPr>
            <a:spLocks noGrp="1"/>
          </p:cNvSpPr>
          <p:nvPr>
            <p:ph type="title"/>
          </p:nvPr>
        </p:nvSpPr>
        <p:spPr>
          <a:xfrm>
            <a:off x="2231136" y="106799"/>
            <a:ext cx="7729728" cy="1188720"/>
          </a:xfrm>
        </p:spPr>
        <p:txBody>
          <a:bodyPr/>
          <a:lstStyle/>
          <a:p>
            <a:r>
              <a:rPr lang="en-GB" dirty="0"/>
              <a:t>Minimax</a:t>
            </a:r>
          </a:p>
        </p:txBody>
      </p:sp>
      <p:sp>
        <p:nvSpPr>
          <p:cNvPr id="4" name="Oval 3">
            <a:extLst>
              <a:ext uri="{FF2B5EF4-FFF2-40B4-BE49-F238E27FC236}">
                <a16:creationId xmlns:a16="http://schemas.microsoft.com/office/drawing/2014/main" id="{C0842D9E-B31E-42E2-8766-A19686CE4C49}"/>
              </a:ext>
            </a:extLst>
          </p:cNvPr>
          <p:cNvSpPr/>
          <p:nvPr/>
        </p:nvSpPr>
        <p:spPr>
          <a:xfrm>
            <a:off x="5203860" y="1530850"/>
            <a:ext cx="1505165"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a:extLst>
              <a:ext uri="{FF2B5EF4-FFF2-40B4-BE49-F238E27FC236}">
                <a16:creationId xmlns:a16="http://schemas.microsoft.com/office/drawing/2014/main" id="{453E1E49-F375-475A-A5CD-4271671CE33E}"/>
              </a:ext>
            </a:extLst>
          </p:cNvPr>
          <p:cNvCxnSpPr>
            <a:cxnSpLocks/>
            <a:stCxn id="4" idx="3"/>
            <a:endCxn id="13" idx="0"/>
          </p:cNvCxnSpPr>
          <p:nvPr/>
        </p:nvCxnSpPr>
        <p:spPr>
          <a:xfrm flipH="1">
            <a:off x="3882385" y="2100870"/>
            <a:ext cx="1541901" cy="470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A8F1352-1619-4B41-B751-7A327A5A7E80}"/>
              </a:ext>
            </a:extLst>
          </p:cNvPr>
          <p:cNvCxnSpPr>
            <a:cxnSpLocks/>
            <a:stCxn id="4" idx="5"/>
            <a:endCxn id="16" idx="0"/>
          </p:cNvCxnSpPr>
          <p:nvPr/>
        </p:nvCxnSpPr>
        <p:spPr>
          <a:xfrm>
            <a:off x="6488599" y="2100870"/>
            <a:ext cx="2628859" cy="3304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F0472C72-8149-4523-BF0D-C7855DDAEB6D}"/>
              </a:ext>
            </a:extLst>
          </p:cNvPr>
          <p:cNvSpPr/>
          <p:nvPr/>
        </p:nvSpPr>
        <p:spPr>
          <a:xfrm>
            <a:off x="3129802" y="2571166"/>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CB35A82E-902E-486A-8F4F-ADBA64435AE1}"/>
              </a:ext>
            </a:extLst>
          </p:cNvPr>
          <p:cNvSpPr/>
          <p:nvPr/>
        </p:nvSpPr>
        <p:spPr>
          <a:xfrm>
            <a:off x="8364875" y="2431354"/>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Connector 21">
            <a:extLst>
              <a:ext uri="{FF2B5EF4-FFF2-40B4-BE49-F238E27FC236}">
                <a16:creationId xmlns:a16="http://schemas.microsoft.com/office/drawing/2014/main" id="{8B762397-3C98-4B24-A4CF-FF84BA49E836}"/>
              </a:ext>
            </a:extLst>
          </p:cNvPr>
          <p:cNvCxnSpPr>
            <a:cxnSpLocks/>
            <a:stCxn id="13" idx="3"/>
            <a:endCxn id="29" idx="0"/>
          </p:cNvCxnSpPr>
          <p:nvPr/>
        </p:nvCxnSpPr>
        <p:spPr>
          <a:xfrm flipH="1">
            <a:off x="2300330" y="3141186"/>
            <a:ext cx="1049898" cy="276931"/>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5408DB73-82F5-48F3-8C72-11B81CA459AF}"/>
              </a:ext>
            </a:extLst>
          </p:cNvPr>
          <p:cNvCxnSpPr>
            <a:cxnSpLocks/>
            <a:stCxn id="13" idx="4"/>
            <a:endCxn id="31" idx="0"/>
          </p:cNvCxnSpPr>
          <p:nvPr/>
        </p:nvCxnSpPr>
        <p:spPr>
          <a:xfrm>
            <a:off x="3882385" y="3238986"/>
            <a:ext cx="0" cy="21819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F6E3E1B-D2FE-473A-AFD0-04FE381FA1EE}"/>
              </a:ext>
            </a:extLst>
          </p:cNvPr>
          <p:cNvCxnSpPr>
            <a:cxnSpLocks/>
            <a:stCxn id="13" idx="5"/>
            <a:endCxn id="39" idx="0"/>
          </p:cNvCxnSpPr>
          <p:nvPr/>
        </p:nvCxnSpPr>
        <p:spPr>
          <a:xfrm>
            <a:off x="4414541" y="3141186"/>
            <a:ext cx="789319" cy="368842"/>
          </a:xfrm>
          <a:prstGeom prst="line">
            <a:avLst/>
          </a:prstGeom>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D99F9DBF-CA64-4226-BC70-550FDB4ECC05}"/>
              </a:ext>
            </a:extLst>
          </p:cNvPr>
          <p:cNvSpPr/>
          <p:nvPr/>
        </p:nvSpPr>
        <p:spPr>
          <a:xfrm>
            <a:off x="1743317" y="341811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31" name="Oval 30">
            <a:extLst>
              <a:ext uri="{FF2B5EF4-FFF2-40B4-BE49-F238E27FC236}">
                <a16:creationId xmlns:a16="http://schemas.microsoft.com/office/drawing/2014/main" id="{F4111952-A080-4713-B976-D368369F23FD}"/>
              </a:ext>
            </a:extLst>
          </p:cNvPr>
          <p:cNvSpPr/>
          <p:nvPr/>
        </p:nvSpPr>
        <p:spPr>
          <a:xfrm>
            <a:off x="3389498" y="3457181"/>
            <a:ext cx="985774"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
            </a:r>
          </a:p>
        </p:txBody>
      </p:sp>
      <p:sp>
        <p:nvSpPr>
          <p:cNvPr id="39" name="Oval 38">
            <a:extLst>
              <a:ext uri="{FF2B5EF4-FFF2-40B4-BE49-F238E27FC236}">
                <a16:creationId xmlns:a16="http://schemas.microsoft.com/office/drawing/2014/main" id="{3465E2BE-8F28-4B3E-BEBB-5265AB670692}"/>
              </a:ext>
            </a:extLst>
          </p:cNvPr>
          <p:cNvSpPr/>
          <p:nvPr/>
        </p:nvSpPr>
        <p:spPr>
          <a:xfrm>
            <a:off x="4744091" y="3510028"/>
            <a:ext cx="919537"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43" name="Oval 42">
            <a:extLst>
              <a:ext uri="{FF2B5EF4-FFF2-40B4-BE49-F238E27FC236}">
                <a16:creationId xmlns:a16="http://schemas.microsoft.com/office/drawing/2014/main" id="{73C9C3CE-BEA5-4465-BB1E-FA39674A3970}"/>
              </a:ext>
            </a:extLst>
          </p:cNvPr>
          <p:cNvSpPr/>
          <p:nvPr/>
        </p:nvSpPr>
        <p:spPr>
          <a:xfrm>
            <a:off x="588864" y="43548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54" name="Straight Connector 53">
            <a:extLst>
              <a:ext uri="{FF2B5EF4-FFF2-40B4-BE49-F238E27FC236}">
                <a16:creationId xmlns:a16="http://schemas.microsoft.com/office/drawing/2014/main" id="{852BF1DF-E70A-4E76-9367-D50E1FCC733E}"/>
              </a:ext>
            </a:extLst>
          </p:cNvPr>
          <p:cNvCxnSpPr>
            <a:cxnSpLocks/>
            <a:stCxn id="29" idx="3"/>
            <a:endCxn id="43" idx="0"/>
          </p:cNvCxnSpPr>
          <p:nvPr/>
        </p:nvCxnSpPr>
        <p:spPr>
          <a:xfrm flipH="1">
            <a:off x="1183910" y="3988137"/>
            <a:ext cx="722552" cy="366681"/>
          </a:xfrm>
          <a:prstGeom prst="line">
            <a:avLst/>
          </a:prstGeom>
        </p:spPr>
        <p:style>
          <a:lnRef idx="1">
            <a:schemeClr val="dk1"/>
          </a:lnRef>
          <a:fillRef idx="0">
            <a:schemeClr val="dk1"/>
          </a:fillRef>
          <a:effectRef idx="0">
            <a:schemeClr val="dk1"/>
          </a:effectRef>
          <a:fontRef idx="minor">
            <a:schemeClr val="tx1"/>
          </a:fontRef>
        </p:style>
      </p:cxnSp>
      <p:sp>
        <p:nvSpPr>
          <p:cNvPr id="57" name="Oval 56">
            <a:extLst>
              <a:ext uri="{FF2B5EF4-FFF2-40B4-BE49-F238E27FC236}">
                <a16:creationId xmlns:a16="http://schemas.microsoft.com/office/drawing/2014/main" id="{1F17784B-1E1C-46E9-850B-83C1C1089130}"/>
              </a:ext>
            </a:extLst>
          </p:cNvPr>
          <p:cNvSpPr/>
          <p:nvPr/>
        </p:nvSpPr>
        <p:spPr>
          <a:xfrm>
            <a:off x="1896173" y="4313720"/>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cxnSp>
        <p:nvCxnSpPr>
          <p:cNvPr id="61" name="Straight Connector 60">
            <a:extLst>
              <a:ext uri="{FF2B5EF4-FFF2-40B4-BE49-F238E27FC236}">
                <a16:creationId xmlns:a16="http://schemas.microsoft.com/office/drawing/2014/main" id="{D703F553-5ABD-4F8C-8B15-9DFA39EDCF27}"/>
              </a:ext>
            </a:extLst>
          </p:cNvPr>
          <p:cNvCxnSpPr>
            <a:stCxn id="57" idx="0"/>
            <a:endCxn id="29" idx="4"/>
          </p:cNvCxnSpPr>
          <p:nvPr/>
        </p:nvCxnSpPr>
        <p:spPr>
          <a:xfrm flipH="1" flipV="1">
            <a:off x="2300330" y="4085937"/>
            <a:ext cx="190889" cy="227783"/>
          </a:xfrm>
          <a:prstGeom prst="line">
            <a:avLst/>
          </a:prstGeom>
        </p:spPr>
        <p:style>
          <a:lnRef idx="1">
            <a:schemeClr val="dk1"/>
          </a:lnRef>
          <a:fillRef idx="0">
            <a:schemeClr val="dk1"/>
          </a:fillRef>
          <a:effectRef idx="0">
            <a:schemeClr val="dk1"/>
          </a:effectRef>
          <a:fontRef idx="minor">
            <a:schemeClr val="tx1"/>
          </a:fontRef>
        </p:style>
      </p:cxnSp>
      <p:sp>
        <p:nvSpPr>
          <p:cNvPr id="79" name="Oval 78">
            <a:extLst>
              <a:ext uri="{FF2B5EF4-FFF2-40B4-BE49-F238E27FC236}">
                <a16:creationId xmlns:a16="http://schemas.microsoft.com/office/drawing/2014/main" id="{A94D1437-C619-423A-B491-93289E1E6E4E}"/>
              </a:ext>
            </a:extLst>
          </p:cNvPr>
          <p:cNvSpPr/>
          <p:nvPr/>
        </p:nvSpPr>
        <p:spPr>
          <a:xfrm>
            <a:off x="3185181"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80" name="Oval 79">
            <a:extLst>
              <a:ext uri="{FF2B5EF4-FFF2-40B4-BE49-F238E27FC236}">
                <a16:creationId xmlns:a16="http://schemas.microsoft.com/office/drawing/2014/main" id="{47152237-FF48-41F3-8BD4-FA1CF69A658D}"/>
              </a:ext>
            </a:extLst>
          </p:cNvPr>
          <p:cNvSpPr/>
          <p:nvPr/>
        </p:nvSpPr>
        <p:spPr>
          <a:xfrm>
            <a:off x="4474189"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85" name="Straight Connector 84">
            <a:extLst>
              <a:ext uri="{FF2B5EF4-FFF2-40B4-BE49-F238E27FC236}">
                <a16:creationId xmlns:a16="http://schemas.microsoft.com/office/drawing/2014/main" id="{6DA29014-BA5B-47C1-910B-5056AFBCB071}"/>
              </a:ext>
            </a:extLst>
          </p:cNvPr>
          <p:cNvCxnSpPr>
            <a:cxnSpLocks/>
            <a:stCxn id="31" idx="3"/>
            <a:endCxn id="79" idx="0"/>
          </p:cNvCxnSpPr>
          <p:nvPr/>
        </p:nvCxnSpPr>
        <p:spPr>
          <a:xfrm>
            <a:off x="3533861" y="3960515"/>
            <a:ext cx="246366" cy="394138"/>
          </a:xfrm>
          <a:prstGeom prst="line">
            <a:avLst/>
          </a:prstGeom>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17DCCC72-CEE0-4753-8377-67C02327778F}"/>
              </a:ext>
            </a:extLst>
          </p:cNvPr>
          <p:cNvCxnSpPr>
            <a:cxnSpLocks/>
            <a:stCxn id="31" idx="5"/>
            <a:endCxn id="80" idx="0"/>
          </p:cNvCxnSpPr>
          <p:nvPr/>
        </p:nvCxnSpPr>
        <p:spPr>
          <a:xfrm>
            <a:off x="4230909" y="3960515"/>
            <a:ext cx="838326" cy="394138"/>
          </a:xfrm>
          <a:prstGeom prst="line">
            <a:avLst/>
          </a:prstGeom>
        </p:spPr>
        <p:style>
          <a:lnRef idx="1">
            <a:schemeClr val="dk1"/>
          </a:lnRef>
          <a:fillRef idx="0">
            <a:schemeClr val="dk1"/>
          </a:fillRef>
          <a:effectRef idx="0">
            <a:schemeClr val="dk1"/>
          </a:effectRef>
          <a:fontRef idx="minor">
            <a:schemeClr val="tx1"/>
          </a:fontRef>
        </p:style>
      </p:cxnSp>
      <p:sp>
        <p:nvSpPr>
          <p:cNvPr id="117" name="Oval 116">
            <a:extLst>
              <a:ext uri="{FF2B5EF4-FFF2-40B4-BE49-F238E27FC236}">
                <a16:creationId xmlns:a16="http://schemas.microsoft.com/office/drawing/2014/main" id="{BA4AE388-ADC6-4486-8F82-B8D6F598680D}"/>
              </a:ext>
            </a:extLst>
          </p:cNvPr>
          <p:cNvSpPr/>
          <p:nvPr/>
        </p:nvSpPr>
        <p:spPr>
          <a:xfrm>
            <a:off x="6793904" y="3348083"/>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9" name="Straight Connector 118">
            <a:extLst>
              <a:ext uri="{FF2B5EF4-FFF2-40B4-BE49-F238E27FC236}">
                <a16:creationId xmlns:a16="http://schemas.microsoft.com/office/drawing/2014/main" id="{1BEB6642-08C3-48E5-9562-95B30C900A10}"/>
              </a:ext>
            </a:extLst>
          </p:cNvPr>
          <p:cNvCxnSpPr>
            <a:cxnSpLocks/>
            <a:stCxn id="117" idx="0"/>
            <a:endCxn id="16" idx="3"/>
          </p:cNvCxnSpPr>
          <p:nvPr/>
        </p:nvCxnSpPr>
        <p:spPr>
          <a:xfrm flipV="1">
            <a:off x="7350917" y="3001374"/>
            <a:ext cx="1234384" cy="346709"/>
          </a:xfrm>
          <a:prstGeom prst="line">
            <a:avLst/>
          </a:prstGeom>
        </p:spPr>
        <p:style>
          <a:lnRef idx="1">
            <a:schemeClr val="dk1"/>
          </a:lnRef>
          <a:fillRef idx="0">
            <a:schemeClr val="dk1"/>
          </a:fillRef>
          <a:effectRef idx="0">
            <a:schemeClr val="dk1"/>
          </a:effectRef>
          <a:fontRef idx="minor">
            <a:schemeClr val="tx1"/>
          </a:fontRef>
        </p:style>
      </p:cxnSp>
      <p:sp>
        <p:nvSpPr>
          <p:cNvPr id="121" name="Oval 120">
            <a:extLst>
              <a:ext uri="{FF2B5EF4-FFF2-40B4-BE49-F238E27FC236}">
                <a16:creationId xmlns:a16="http://schemas.microsoft.com/office/drawing/2014/main" id="{1A37CEB1-5191-4673-8113-753D1BFC5DF8}"/>
              </a:ext>
            </a:extLst>
          </p:cNvPr>
          <p:cNvSpPr/>
          <p:nvPr/>
        </p:nvSpPr>
        <p:spPr>
          <a:xfrm>
            <a:off x="9596427" y="340454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3" name="Straight Connector 122">
            <a:extLst>
              <a:ext uri="{FF2B5EF4-FFF2-40B4-BE49-F238E27FC236}">
                <a16:creationId xmlns:a16="http://schemas.microsoft.com/office/drawing/2014/main" id="{EE135321-FEB2-4BA1-8DC5-514F85D21FB8}"/>
              </a:ext>
            </a:extLst>
          </p:cNvPr>
          <p:cNvCxnSpPr>
            <a:cxnSpLocks/>
            <a:stCxn id="121" idx="0"/>
            <a:endCxn id="16" idx="5"/>
          </p:cNvCxnSpPr>
          <p:nvPr/>
        </p:nvCxnSpPr>
        <p:spPr>
          <a:xfrm flipH="1" flipV="1">
            <a:off x="9649614" y="3001374"/>
            <a:ext cx="503826" cy="403173"/>
          </a:xfrm>
          <a:prstGeom prst="line">
            <a:avLst/>
          </a:prstGeom>
        </p:spPr>
        <p:style>
          <a:lnRef idx="1">
            <a:schemeClr val="dk1"/>
          </a:lnRef>
          <a:fillRef idx="0">
            <a:schemeClr val="dk1"/>
          </a:fillRef>
          <a:effectRef idx="0">
            <a:schemeClr val="dk1"/>
          </a:effectRef>
          <a:fontRef idx="minor">
            <a:schemeClr val="tx1"/>
          </a:fontRef>
        </p:style>
      </p:cxnSp>
      <p:sp>
        <p:nvSpPr>
          <p:cNvPr id="133" name="Oval 132">
            <a:extLst>
              <a:ext uri="{FF2B5EF4-FFF2-40B4-BE49-F238E27FC236}">
                <a16:creationId xmlns:a16="http://schemas.microsoft.com/office/drawing/2014/main" id="{08E5E943-0E7A-43D1-917A-D30BBF35D88F}"/>
              </a:ext>
            </a:extLst>
          </p:cNvPr>
          <p:cNvSpPr/>
          <p:nvPr/>
        </p:nvSpPr>
        <p:spPr>
          <a:xfrm>
            <a:off x="6650598" y="4313719"/>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35" name="Straight Connector 134">
            <a:extLst>
              <a:ext uri="{FF2B5EF4-FFF2-40B4-BE49-F238E27FC236}">
                <a16:creationId xmlns:a16="http://schemas.microsoft.com/office/drawing/2014/main" id="{7BDADACA-483E-45A9-AE71-5A704ABE7CDB}"/>
              </a:ext>
            </a:extLst>
          </p:cNvPr>
          <p:cNvCxnSpPr>
            <a:cxnSpLocks/>
            <a:stCxn id="117" idx="4"/>
            <a:endCxn id="133" idx="0"/>
          </p:cNvCxnSpPr>
          <p:nvPr/>
        </p:nvCxnSpPr>
        <p:spPr>
          <a:xfrm flipH="1">
            <a:off x="7245644" y="4015903"/>
            <a:ext cx="105273" cy="297816"/>
          </a:xfrm>
          <a:prstGeom prst="line">
            <a:avLst/>
          </a:prstGeom>
        </p:spPr>
        <p:style>
          <a:lnRef idx="1">
            <a:schemeClr val="dk1"/>
          </a:lnRef>
          <a:fillRef idx="0">
            <a:schemeClr val="dk1"/>
          </a:fillRef>
          <a:effectRef idx="0">
            <a:schemeClr val="dk1"/>
          </a:effectRef>
          <a:fontRef idx="minor">
            <a:schemeClr val="tx1"/>
          </a:fontRef>
        </p:style>
      </p:cxnSp>
      <p:sp>
        <p:nvSpPr>
          <p:cNvPr id="138" name="Oval 137">
            <a:extLst>
              <a:ext uri="{FF2B5EF4-FFF2-40B4-BE49-F238E27FC236}">
                <a16:creationId xmlns:a16="http://schemas.microsoft.com/office/drawing/2014/main" id="{B5412291-98A3-47F3-8EFD-061D37753256}"/>
              </a:ext>
            </a:extLst>
          </p:cNvPr>
          <p:cNvSpPr/>
          <p:nvPr/>
        </p:nvSpPr>
        <p:spPr>
          <a:xfrm>
            <a:off x="10441931" y="4318186"/>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40" name="Oval 139">
            <a:extLst>
              <a:ext uri="{FF2B5EF4-FFF2-40B4-BE49-F238E27FC236}">
                <a16:creationId xmlns:a16="http://schemas.microsoft.com/office/drawing/2014/main" id="{2BDF230A-E216-4EFC-BB79-7371DEB3A3F0}"/>
              </a:ext>
            </a:extLst>
          </p:cNvPr>
          <p:cNvSpPr/>
          <p:nvPr/>
        </p:nvSpPr>
        <p:spPr>
          <a:xfrm>
            <a:off x="8932280" y="43137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42" name="Straight Connector 141">
            <a:extLst>
              <a:ext uri="{FF2B5EF4-FFF2-40B4-BE49-F238E27FC236}">
                <a16:creationId xmlns:a16="http://schemas.microsoft.com/office/drawing/2014/main" id="{C139C263-3315-4F30-A497-F1B3968B41DE}"/>
              </a:ext>
            </a:extLst>
          </p:cNvPr>
          <p:cNvCxnSpPr>
            <a:stCxn id="140" idx="0"/>
            <a:endCxn id="121" idx="3"/>
          </p:cNvCxnSpPr>
          <p:nvPr/>
        </p:nvCxnSpPr>
        <p:spPr>
          <a:xfrm flipV="1">
            <a:off x="9527326" y="3974567"/>
            <a:ext cx="232246" cy="339151"/>
          </a:xfrm>
          <a:prstGeom prst="line">
            <a:avLst/>
          </a:prstGeom>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48614BF4-646C-4CFB-A51D-690DF43E05D2}"/>
              </a:ext>
            </a:extLst>
          </p:cNvPr>
          <p:cNvCxnSpPr>
            <a:stCxn id="138" idx="0"/>
            <a:endCxn id="121" idx="5"/>
          </p:cNvCxnSpPr>
          <p:nvPr/>
        </p:nvCxnSpPr>
        <p:spPr>
          <a:xfrm flipH="1" flipV="1">
            <a:off x="10547308" y="3974567"/>
            <a:ext cx="489669" cy="343619"/>
          </a:xfrm>
          <a:prstGeom prst="line">
            <a:avLst/>
          </a:prstGeom>
        </p:spPr>
        <p:style>
          <a:lnRef idx="1">
            <a:schemeClr val="dk1"/>
          </a:lnRef>
          <a:fillRef idx="0">
            <a:schemeClr val="dk1"/>
          </a:fillRef>
          <a:effectRef idx="0">
            <a:schemeClr val="dk1"/>
          </a:effectRef>
          <a:fontRef idx="minor">
            <a:schemeClr val="tx1"/>
          </a:fontRef>
        </p:style>
      </p:cxnSp>
      <p:sp>
        <p:nvSpPr>
          <p:cNvPr id="145" name="TextBox 144">
            <a:extLst>
              <a:ext uri="{FF2B5EF4-FFF2-40B4-BE49-F238E27FC236}">
                <a16:creationId xmlns:a16="http://schemas.microsoft.com/office/drawing/2014/main" id="{1D415B70-5625-4742-A4BF-B8DE97A7056F}"/>
              </a:ext>
            </a:extLst>
          </p:cNvPr>
          <p:cNvSpPr txBox="1"/>
          <p:nvPr/>
        </p:nvSpPr>
        <p:spPr>
          <a:xfrm>
            <a:off x="408211" y="1346184"/>
            <a:ext cx="775699" cy="369332"/>
          </a:xfrm>
          <a:prstGeom prst="rect">
            <a:avLst/>
          </a:prstGeom>
          <a:noFill/>
        </p:spPr>
        <p:txBody>
          <a:bodyPr wrap="square" rtlCol="0">
            <a:spAutoFit/>
          </a:bodyPr>
          <a:lstStyle/>
          <a:p>
            <a:r>
              <a:rPr lang="en-GB" b="1" dirty="0"/>
              <a:t>Max</a:t>
            </a:r>
          </a:p>
        </p:txBody>
      </p:sp>
      <p:sp>
        <p:nvSpPr>
          <p:cNvPr id="146" name="TextBox 145">
            <a:extLst>
              <a:ext uri="{FF2B5EF4-FFF2-40B4-BE49-F238E27FC236}">
                <a16:creationId xmlns:a16="http://schemas.microsoft.com/office/drawing/2014/main" id="{32F73E06-AFE9-4AF7-85BE-04B03DDF90C7}"/>
              </a:ext>
            </a:extLst>
          </p:cNvPr>
          <p:cNvSpPr txBox="1"/>
          <p:nvPr/>
        </p:nvSpPr>
        <p:spPr>
          <a:xfrm>
            <a:off x="408210" y="2481169"/>
            <a:ext cx="775699" cy="369332"/>
          </a:xfrm>
          <a:prstGeom prst="rect">
            <a:avLst/>
          </a:prstGeom>
          <a:noFill/>
        </p:spPr>
        <p:txBody>
          <a:bodyPr wrap="square" rtlCol="0">
            <a:spAutoFit/>
          </a:bodyPr>
          <a:lstStyle/>
          <a:p>
            <a:r>
              <a:rPr lang="en-GB" b="1" dirty="0"/>
              <a:t>Min</a:t>
            </a:r>
          </a:p>
        </p:txBody>
      </p:sp>
      <p:sp>
        <p:nvSpPr>
          <p:cNvPr id="147" name="TextBox 146">
            <a:extLst>
              <a:ext uri="{FF2B5EF4-FFF2-40B4-BE49-F238E27FC236}">
                <a16:creationId xmlns:a16="http://schemas.microsoft.com/office/drawing/2014/main" id="{AC493A17-AC5B-4C59-843C-1D68981FF239}"/>
              </a:ext>
            </a:extLst>
          </p:cNvPr>
          <p:cNvSpPr txBox="1"/>
          <p:nvPr/>
        </p:nvSpPr>
        <p:spPr>
          <a:xfrm>
            <a:off x="435461" y="3417993"/>
            <a:ext cx="775699" cy="369332"/>
          </a:xfrm>
          <a:prstGeom prst="rect">
            <a:avLst/>
          </a:prstGeom>
          <a:noFill/>
        </p:spPr>
        <p:txBody>
          <a:bodyPr wrap="square" rtlCol="0">
            <a:spAutoFit/>
          </a:bodyPr>
          <a:lstStyle/>
          <a:p>
            <a:r>
              <a:rPr lang="en-GB" b="1" dirty="0"/>
              <a:t>Max</a:t>
            </a:r>
          </a:p>
        </p:txBody>
      </p:sp>
      <p:sp>
        <p:nvSpPr>
          <p:cNvPr id="148" name="TextBox 147">
            <a:extLst>
              <a:ext uri="{FF2B5EF4-FFF2-40B4-BE49-F238E27FC236}">
                <a16:creationId xmlns:a16="http://schemas.microsoft.com/office/drawing/2014/main" id="{14CEBF94-9CBA-4A9F-B83E-2BD17701AE92}"/>
              </a:ext>
            </a:extLst>
          </p:cNvPr>
          <p:cNvSpPr txBox="1"/>
          <p:nvPr/>
        </p:nvSpPr>
        <p:spPr>
          <a:xfrm>
            <a:off x="-58057" y="4408924"/>
            <a:ext cx="775699" cy="369332"/>
          </a:xfrm>
          <a:prstGeom prst="rect">
            <a:avLst/>
          </a:prstGeom>
          <a:noFill/>
        </p:spPr>
        <p:txBody>
          <a:bodyPr wrap="square" rtlCol="0">
            <a:spAutoFit/>
          </a:bodyPr>
          <a:lstStyle/>
          <a:p>
            <a:r>
              <a:rPr lang="en-GB" b="1" dirty="0"/>
              <a:t>Min</a:t>
            </a:r>
          </a:p>
        </p:txBody>
      </p:sp>
    </p:spTree>
    <p:extLst>
      <p:ext uri="{BB962C8B-B14F-4D97-AF65-F5344CB8AC3E}">
        <p14:creationId xmlns:p14="http://schemas.microsoft.com/office/powerpoint/2010/main" val="58666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DAA74-B2CB-48B2-BCBF-2367BD44F02E}"/>
              </a:ext>
            </a:extLst>
          </p:cNvPr>
          <p:cNvSpPr>
            <a:spLocks noGrp="1"/>
          </p:cNvSpPr>
          <p:nvPr>
            <p:ph type="title"/>
          </p:nvPr>
        </p:nvSpPr>
        <p:spPr>
          <a:xfrm>
            <a:off x="2231136" y="106799"/>
            <a:ext cx="7729728" cy="1188720"/>
          </a:xfrm>
        </p:spPr>
        <p:txBody>
          <a:bodyPr/>
          <a:lstStyle/>
          <a:p>
            <a:r>
              <a:rPr lang="en-GB" dirty="0"/>
              <a:t>Minimax</a:t>
            </a:r>
          </a:p>
        </p:txBody>
      </p:sp>
      <p:sp>
        <p:nvSpPr>
          <p:cNvPr id="4" name="Oval 3">
            <a:extLst>
              <a:ext uri="{FF2B5EF4-FFF2-40B4-BE49-F238E27FC236}">
                <a16:creationId xmlns:a16="http://schemas.microsoft.com/office/drawing/2014/main" id="{C0842D9E-B31E-42E2-8766-A19686CE4C49}"/>
              </a:ext>
            </a:extLst>
          </p:cNvPr>
          <p:cNvSpPr/>
          <p:nvPr/>
        </p:nvSpPr>
        <p:spPr>
          <a:xfrm>
            <a:off x="5203860" y="1530850"/>
            <a:ext cx="1505165"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a:extLst>
              <a:ext uri="{FF2B5EF4-FFF2-40B4-BE49-F238E27FC236}">
                <a16:creationId xmlns:a16="http://schemas.microsoft.com/office/drawing/2014/main" id="{453E1E49-F375-475A-A5CD-4271671CE33E}"/>
              </a:ext>
            </a:extLst>
          </p:cNvPr>
          <p:cNvCxnSpPr>
            <a:cxnSpLocks/>
            <a:stCxn id="4" idx="3"/>
            <a:endCxn id="13" idx="0"/>
          </p:cNvCxnSpPr>
          <p:nvPr/>
        </p:nvCxnSpPr>
        <p:spPr>
          <a:xfrm flipH="1">
            <a:off x="3882385" y="2100870"/>
            <a:ext cx="1541901" cy="470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A8F1352-1619-4B41-B751-7A327A5A7E80}"/>
              </a:ext>
            </a:extLst>
          </p:cNvPr>
          <p:cNvCxnSpPr>
            <a:cxnSpLocks/>
            <a:stCxn id="4" idx="5"/>
            <a:endCxn id="16" idx="0"/>
          </p:cNvCxnSpPr>
          <p:nvPr/>
        </p:nvCxnSpPr>
        <p:spPr>
          <a:xfrm>
            <a:off x="6488599" y="2100870"/>
            <a:ext cx="2628859" cy="3304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F0472C72-8149-4523-BF0D-C7855DDAEB6D}"/>
              </a:ext>
            </a:extLst>
          </p:cNvPr>
          <p:cNvSpPr/>
          <p:nvPr/>
        </p:nvSpPr>
        <p:spPr>
          <a:xfrm>
            <a:off x="3129802" y="2571166"/>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Oval 15">
            <a:extLst>
              <a:ext uri="{FF2B5EF4-FFF2-40B4-BE49-F238E27FC236}">
                <a16:creationId xmlns:a16="http://schemas.microsoft.com/office/drawing/2014/main" id="{CB35A82E-902E-486A-8F4F-ADBA64435AE1}"/>
              </a:ext>
            </a:extLst>
          </p:cNvPr>
          <p:cNvSpPr/>
          <p:nvPr/>
        </p:nvSpPr>
        <p:spPr>
          <a:xfrm>
            <a:off x="8364875" y="2431354"/>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Connector 21">
            <a:extLst>
              <a:ext uri="{FF2B5EF4-FFF2-40B4-BE49-F238E27FC236}">
                <a16:creationId xmlns:a16="http://schemas.microsoft.com/office/drawing/2014/main" id="{8B762397-3C98-4B24-A4CF-FF84BA49E836}"/>
              </a:ext>
            </a:extLst>
          </p:cNvPr>
          <p:cNvCxnSpPr>
            <a:cxnSpLocks/>
            <a:stCxn id="13" idx="3"/>
            <a:endCxn id="29" idx="0"/>
          </p:cNvCxnSpPr>
          <p:nvPr/>
        </p:nvCxnSpPr>
        <p:spPr>
          <a:xfrm flipH="1">
            <a:off x="2300330" y="3141186"/>
            <a:ext cx="1049898" cy="276931"/>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5408DB73-82F5-48F3-8C72-11B81CA459AF}"/>
              </a:ext>
            </a:extLst>
          </p:cNvPr>
          <p:cNvCxnSpPr>
            <a:cxnSpLocks/>
            <a:stCxn id="13" idx="4"/>
            <a:endCxn id="31" idx="0"/>
          </p:cNvCxnSpPr>
          <p:nvPr/>
        </p:nvCxnSpPr>
        <p:spPr>
          <a:xfrm>
            <a:off x="3882385" y="3238986"/>
            <a:ext cx="0" cy="21819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F6E3E1B-D2FE-473A-AFD0-04FE381FA1EE}"/>
              </a:ext>
            </a:extLst>
          </p:cNvPr>
          <p:cNvCxnSpPr>
            <a:cxnSpLocks/>
            <a:stCxn id="13" idx="5"/>
            <a:endCxn id="39" idx="0"/>
          </p:cNvCxnSpPr>
          <p:nvPr/>
        </p:nvCxnSpPr>
        <p:spPr>
          <a:xfrm>
            <a:off x="4414541" y="3141186"/>
            <a:ext cx="789319" cy="368842"/>
          </a:xfrm>
          <a:prstGeom prst="line">
            <a:avLst/>
          </a:prstGeom>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D99F9DBF-CA64-4226-BC70-550FDB4ECC05}"/>
              </a:ext>
            </a:extLst>
          </p:cNvPr>
          <p:cNvSpPr/>
          <p:nvPr/>
        </p:nvSpPr>
        <p:spPr>
          <a:xfrm>
            <a:off x="1743317" y="341811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31" name="Oval 30">
            <a:extLst>
              <a:ext uri="{FF2B5EF4-FFF2-40B4-BE49-F238E27FC236}">
                <a16:creationId xmlns:a16="http://schemas.microsoft.com/office/drawing/2014/main" id="{F4111952-A080-4713-B976-D368369F23FD}"/>
              </a:ext>
            </a:extLst>
          </p:cNvPr>
          <p:cNvSpPr/>
          <p:nvPr/>
        </p:nvSpPr>
        <p:spPr>
          <a:xfrm>
            <a:off x="3389498" y="3457181"/>
            <a:ext cx="985774"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39" name="Oval 38">
            <a:extLst>
              <a:ext uri="{FF2B5EF4-FFF2-40B4-BE49-F238E27FC236}">
                <a16:creationId xmlns:a16="http://schemas.microsoft.com/office/drawing/2014/main" id="{3465E2BE-8F28-4B3E-BEBB-5265AB670692}"/>
              </a:ext>
            </a:extLst>
          </p:cNvPr>
          <p:cNvSpPr/>
          <p:nvPr/>
        </p:nvSpPr>
        <p:spPr>
          <a:xfrm>
            <a:off x="4744091" y="3510028"/>
            <a:ext cx="919537"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43" name="Oval 42">
            <a:extLst>
              <a:ext uri="{FF2B5EF4-FFF2-40B4-BE49-F238E27FC236}">
                <a16:creationId xmlns:a16="http://schemas.microsoft.com/office/drawing/2014/main" id="{73C9C3CE-BEA5-4465-BB1E-FA39674A3970}"/>
              </a:ext>
            </a:extLst>
          </p:cNvPr>
          <p:cNvSpPr/>
          <p:nvPr/>
        </p:nvSpPr>
        <p:spPr>
          <a:xfrm>
            <a:off x="588864" y="43548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54" name="Straight Connector 53">
            <a:extLst>
              <a:ext uri="{FF2B5EF4-FFF2-40B4-BE49-F238E27FC236}">
                <a16:creationId xmlns:a16="http://schemas.microsoft.com/office/drawing/2014/main" id="{852BF1DF-E70A-4E76-9367-D50E1FCC733E}"/>
              </a:ext>
            </a:extLst>
          </p:cNvPr>
          <p:cNvCxnSpPr>
            <a:cxnSpLocks/>
            <a:stCxn id="29" idx="3"/>
            <a:endCxn id="43" idx="0"/>
          </p:cNvCxnSpPr>
          <p:nvPr/>
        </p:nvCxnSpPr>
        <p:spPr>
          <a:xfrm flipH="1">
            <a:off x="1183910" y="3988137"/>
            <a:ext cx="722552" cy="366681"/>
          </a:xfrm>
          <a:prstGeom prst="line">
            <a:avLst/>
          </a:prstGeom>
        </p:spPr>
        <p:style>
          <a:lnRef idx="1">
            <a:schemeClr val="dk1"/>
          </a:lnRef>
          <a:fillRef idx="0">
            <a:schemeClr val="dk1"/>
          </a:fillRef>
          <a:effectRef idx="0">
            <a:schemeClr val="dk1"/>
          </a:effectRef>
          <a:fontRef idx="minor">
            <a:schemeClr val="tx1"/>
          </a:fontRef>
        </p:style>
      </p:cxnSp>
      <p:sp>
        <p:nvSpPr>
          <p:cNvPr id="57" name="Oval 56">
            <a:extLst>
              <a:ext uri="{FF2B5EF4-FFF2-40B4-BE49-F238E27FC236}">
                <a16:creationId xmlns:a16="http://schemas.microsoft.com/office/drawing/2014/main" id="{1F17784B-1E1C-46E9-850B-83C1C1089130}"/>
              </a:ext>
            </a:extLst>
          </p:cNvPr>
          <p:cNvSpPr/>
          <p:nvPr/>
        </p:nvSpPr>
        <p:spPr>
          <a:xfrm>
            <a:off x="1896173" y="4313720"/>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cxnSp>
        <p:nvCxnSpPr>
          <p:cNvPr id="61" name="Straight Connector 60">
            <a:extLst>
              <a:ext uri="{FF2B5EF4-FFF2-40B4-BE49-F238E27FC236}">
                <a16:creationId xmlns:a16="http://schemas.microsoft.com/office/drawing/2014/main" id="{D703F553-5ABD-4F8C-8B15-9DFA39EDCF27}"/>
              </a:ext>
            </a:extLst>
          </p:cNvPr>
          <p:cNvCxnSpPr>
            <a:stCxn id="57" idx="0"/>
            <a:endCxn id="29" idx="4"/>
          </p:cNvCxnSpPr>
          <p:nvPr/>
        </p:nvCxnSpPr>
        <p:spPr>
          <a:xfrm flipH="1" flipV="1">
            <a:off x="2300330" y="4085937"/>
            <a:ext cx="190889" cy="227783"/>
          </a:xfrm>
          <a:prstGeom prst="line">
            <a:avLst/>
          </a:prstGeom>
        </p:spPr>
        <p:style>
          <a:lnRef idx="1">
            <a:schemeClr val="dk1"/>
          </a:lnRef>
          <a:fillRef idx="0">
            <a:schemeClr val="dk1"/>
          </a:fillRef>
          <a:effectRef idx="0">
            <a:schemeClr val="dk1"/>
          </a:effectRef>
          <a:fontRef idx="minor">
            <a:schemeClr val="tx1"/>
          </a:fontRef>
        </p:style>
      </p:cxnSp>
      <p:sp>
        <p:nvSpPr>
          <p:cNvPr id="79" name="Oval 78">
            <a:extLst>
              <a:ext uri="{FF2B5EF4-FFF2-40B4-BE49-F238E27FC236}">
                <a16:creationId xmlns:a16="http://schemas.microsoft.com/office/drawing/2014/main" id="{A94D1437-C619-423A-B491-93289E1E6E4E}"/>
              </a:ext>
            </a:extLst>
          </p:cNvPr>
          <p:cNvSpPr/>
          <p:nvPr/>
        </p:nvSpPr>
        <p:spPr>
          <a:xfrm>
            <a:off x="3185181"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80" name="Oval 79">
            <a:extLst>
              <a:ext uri="{FF2B5EF4-FFF2-40B4-BE49-F238E27FC236}">
                <a16:creationId xmlns:a16="http://schemas.microsoft.com/office/drawing/2014/main" id="{47152237-FF48-41F3-8BD4-FA1CF69A658D}"/>
              </a:ext>
            </a:extLst>
          </p:cNvPr>
          <p:cNvSpPr/>
          <p:nvPr/>
        </p:nvSpPr>
        <p:spPr>
          <a:xfrm>
            <a:off x="4474189"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85" name="Straight Connector 84">
            <a:extLst>
              <a:ext uri="{FF2B5EF4-FFF2-40B4-BE49-F238E27FC236}">
                <a16:creationId xmlns:a16="http://schemas.microsoft.com/office/drawing/2014/main" id="{6DA29014-BA5B-47C1-910B-5056AFBCB071}"/>
              </a:ext>
            </a:extLst>
          </p:cNvPr>
          <p:cNvCxnSpPr>
            <a:cxnSpLocks/>
            <a:stCxn id="31" idx="3"/>
            <a:endCxn id="79" idx="0"/>
          </p:cNvCxnSpPr>
          <p:nvPr/>
        </p:nvCxnSpPr>
        <p:spPr>
          <a:xfrm>
            <a:off x="3533861" y="3960515"/>
            <a:ext cx="246366" cy="394138"/>
          </a:xfrm>
          <a:prstGeom prst="line">
            <a:avLst/>
          </a:prstGeom>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17DCCC72-CEE0-4753-8377-67C02327778F}"/>
              </a:ext>
            </a:extLst>
          </p:cNvPr>
          <p:cNvCxnSpPr>
            <a:cxnSpLocks/>
            <a:stCxn id="31" idx="5"/>
            <a:endCxn id="80" idx="0"/>
          </p:cNvCxnSpPr>
          <p:nvPr/>
        </p:nvCxnSpPr>
        <p:spPr>
          <a:xfrm>
            <a:off x="4230909" y="3960515"/>
            <a:ext cx="838326" cy="394138"/>
          </a:xfrm>
          <a:prstGeom prst="line">
            <a:avLst/>
          </a:prstGeom>
        </p:spPr>
        <p:style>
          <a:lnRef idx="1">
            <a:schemeClr val="dk1"/>
          </a:lnRef>
          <a:fillRef idx="0">
            <a:schemeClr val="dk1"/>
          </a:fillRef>
          <a:effectRef idx="0">
            <a:schemeClr val="dk1"/>
          </a:effectRef>
          <a:fontRef idx="minor">
            <a:schemeClr val="tx1"/>
          </a:fontRef>
        </p:style>
      </p:cxnSp>
      <p:sp>
        <p:nvSpPr>
          <p:cNvPr id="117" name="Oval 116">
            <a:extLst>
              <a:ext uri="{FF2B5EF4-FFF2-40B4-BE49-F238E27FC236}">
                <a16:creationId xmlns:a16="http://schemas.microsoft.com/office/drawing/2014/main" id="{BA4AE388-ADC6-4486-8F82-B8D6F598680D}"/>
              </a:ext>
            </a:extLst>
          </p:cNvPr>
          <p:cNvSpPr/>
          <p:nvPr/>
        </p:nvSpPr>
        <p:spPr>
          <a:xfrm>
            <a:off x="6793904" y="3348083"/>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9" name="Straight Connector 118">
            <a:extLst>
              <a:ext uri="{FF2B5EF4-FFF2-40B4-BE49-F238E27FC236}">
                <a16:creationId xmlns:a16="http://schemas.microsoft.com/office/drawing/2014/main" id="{1BEB6642-08C3-48E5-9562-95B30C900A10}"/>
              </a:ext>
            </a:extLst>
          </p:cNvPr>
          <p:cNvCxnSpPr>
            <a:cxnSpLocks/>
            <a:stCxn id="117" idx="0"/>
            <a:endCxn id="16" idx="3"/>
          </p:cNvCxnSpPr>
          <p:nvPr/>
        </p:nvCxnSpPr>
        <p:spPr>
          <a:xfrm flipV="1">
            <a:off x="7350917" y="3001374"/>
            <a:ext cx="1234384" cy="346709"/>
          </a:xfrm>
          <a:prstGeom prst="line">
            <a:avLst/>
          </a:prstGeom>
        </p:spPr>
        <p:style>
          <a:lnRef idx="1">
            <a:schemeClr val="dk1"/>
          </a:lnRef>
          <a:fillRef idx="0">
            <a:schemeClr val="dk1"/>
          </a:fillRef>
          <a:effectRef idx="0">
            <a:schemeClr val="dk1"/>
          </a:effectRef>
          <a:fontRef idx="minor">
            <a:schemeClr val="tx1"/>
          </a:fontRef>
        </p:style>
      </p:cxnSp>
      <p:sp>
        <p:nvSpPr>
          <p:cNvPr id="121" name="Oval 120">
            <a:extLst>
              <a:ext uri="{FF2B5EF4-FFF2-40B4-BE49-F238E27FC236}">
                <a16:creationId xmlns:a16="http://schemas.microsoft.com/office/drawing/2014/main" id="{1A37CEB1-5191-4673-8113-753D1BFC5DF8}"/>
              </a:ext>
            </a:extLst>
          </p:cNvPr>
          <p:cNvSpPr/>
          <p:nvPr/>
        </p:nvSpPr>
        <p:spPr>
          <a:xfrm>
            <a:off x="9596427" y="340454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3" name="Straight Connector 122">
            <a:extLst>
              <a:ext uri="{FF2B5EF4-FFF2-40B4-BE49-F238E27FC236}">
                <a16:creationId xmlns:a16="http://schemas.microsoft.com/office/drawing/2014/main" id="{EE135321-FEB2-4BA1-8DC5-514F85D21FB8}"/>
              </a:ext>
            </a:extLst>
          </p:cNvPr>
          <p:cNvCxnSpPr>
            <a:cxnSpLocks/>
            <a:stCxn id="121" idx="0"/>
            <a:endCxn id="16" idx="5"/>
          </p:cNvCxnSpPr>
          <p:nvPr/>
        </p:nvCxnSpPr>
        <p:spPr>
          <a:xfrm flipH="1" flipV="1">
            <a:off x="9649614" y="3001374"/>
            <a:ext cx="503826" cy="403173"/>
          </a:xfrm>
          <a:prstGeom prst="line">
            <a:avLst/>
          </a:prstGeom>
        </p:spPr>
        <p:style>
          <a:lnRef idx="1">
            <a:schemeClr val="dk1"/>
          </a:lnRef>
          <a:fillRef idx="0">
            <a:schemeClr val="dk1"/>
          </a:fillRef>
          <a:effectRef idx="0">
            <a:schemeClr val="dk1"/>
          </a:effectRef>
          <a:fontRef idx="minor">
            <a:schemeClr val="tx1"/>
          </a:fontRef>
        </p:style>
      </p:cxnSp>
      <p:sp>
        <p:nvSpPr>
          <p:cNvPr id="133" name="Oval 132">
            <a:extLst>
              <a:ext uri="{FF2B5EF4-FFF2-40B4-BE49-F238E27FC236}">
                <a16:creationId xmlns:a16="http://schemas.microsoft.com/office/drawing/2014/main" id="{08E5E943-0E7A-43D1-917A-D30BBF35D88F}"/>
              </a:ext>
            </a:extLst>
          </p:cNvPr>
          <p:cNvSpPr/>
          <p:nvPr/>
        </p:nvSpPr>
        <p:spPr>
          <a:xfrm>
            <a:off x="6650598" y="4313719"/>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35" name="Straight Connector 134">
            <a:extLst>
              <a:ext uri="{FF2B5EF4-FFF2-40B4-BE49-F238E27FC236}">
                <a16:creationId xmlns:a16="http://schemas.microsoft.com/office/drawing/2014/main" id="{7BDADACA-483E-45A9-AE71-5A704ABE7CDB}"/>
              </a:ext>
            </a:extLst>
          </p:cNvPr>
          <p:cNvCxnSpPr>
            <a:cxnSpLocks/>
            <a:stCxn id="117" idx="4"/>
            <a:endCxn id="133" idx="0"/>
          </p:cNvCxnSpPr>
          <p:nvPr/>
        </p:nvCxnSpPr>
        <p:spPr>
          <a:xfrm flipH="1">
            <a:off x="7245644" y="4015903"/>
            <a:ext cx="105273" cy="297816"/>
          </a:xfrm>
          <a:prstGeom prst="line">
            <a:avLst/>
          </a:prstGeom>
        </p:spPr>
        <p:style>
          <a:lnRef idx="1">
            <a:schemeClr val="dk1"/>
          </a:lnRef>
          <a:fillRef idx="0">
            <a:schemeClr val="dk1"/>
          </a:fillRef>
          <a:effectRef idx="0">
            <a:schemeClr val="dk1"/>
          </a:effectRef>
          <a:fontRef idx="minor">
            <a:schemeClr val="tx1"/>
          </a:fontRef>
        </p:style>
      </p:cxnSp>
      <p:sp>
        <p:nvSpPr>
          <p:cNvPr id="138" name="Oval 137">
            <a:extLst>
              <a:ext uri="{FF2B5EF4-FFF2-40B4-BE49-F238E27FC236}">
                <a16:creationId xmlns:a16="http://schemas.microsoft.com/office/drawing/2014/main" id="{B5412291-98A3-47F3-8EFD-061D37753256}"/>
              </a:ext>
            </a:extLst>
          </p:cNvPr>
          <p:cNvSpPr/>
          <p:nvPr/>
        </p:nvSpPr>
        <p:spPr>
          <a:xfrm>
            <a:off x="10441931" y="4318186"/>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40" name="Oval 139">
            <a:extLst>
              <a:ext uri="{FF2B5EF4-FFF2-40B4-BE49-F238E27FC236}">
                <a16:creationId xmlns:a16="http://schemas.microsoft.com/office/drawing/2014/main" id="{2BDF230A-E216-4EFC-BB79-7371DEB3A3F0}"/>
              </a:ext>
            </a:extLst>
          </p:cNvPr>
          <p:cNvSpPr/>
          <p:nvPr/>
        </p:nvSpPr>
        <p:spPr>
          <a:xfrm>
            <a:off x="8932280" y="43137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42" name="Straight Connector 141">
            <a:extLst>
              <a:ext uri="{FF2B5EF4-FFF2-40B4-BE49-F238E27FC236}">
                <a16:creationId xmlns:a16="http://schemas.microsoft.com/office/drawing/2014/main" id="{C139C263-3315-4F30-A497-F1B3968B41DE}"/>
              </a:ext>
            </a:extLst>
          </p:cNvPr>
          <p:cNvCxnSpPr>
            <a:stCxn id="140" idx="0"/>
            <a:endCxn id="121" idx="3"/>
          </p:cNvCxnSpPr>
          <p:nvPr/>
        </p:nvCxnSpPr>
        <p:spPr>
          <a:xfrm flipV="1">
            <a:off x="9527326" y="3974567"/>
            <a:ext cx="232246" cy="339151"/>
          </a:xfrm>
          <a:prstGeom prst="line">
            <a:avLst/>
          </a:prstGeom>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48614BF4-646C-4CFB-A51D-690DF43E05D2}"/>
              </a:ext>
            </a:extLst>
          </p:cNvPr>
          <p:cNvCxnSpPr>
            <a:stCxn id="138" idx="0"/>
            <a:endCxn id="121" idx="5"/>
          </p:cNvCxnSpPr>
          <p:nvPr/>
        </p:nvCxnSpPr>
        <p:spPr>
          <a:xfrm flipH="1" flipV="1">
            <a:off x="10547308" y="3974567"/>
            <a:ext cx="489669" cy="343619"/>
          </a:xfrm>
          <a:prstGeom prst="line">
            <a:avLst/>
          </a:prstGeom>
        </p:spPr>
        <p:style>
          <a:lnRef idx="1">
            <a:schemeClr val="dk1"/>
          </a:lnRef>
          <a:fillRef idx="0">
            <a:schemeClr val="dk1"/>
          </a:fillRef>
          <a:effectRef idx="0">
            <a:schemeClr val="dk1"/>
          </a:effectRef>
          <a:fontRef idx="minor">
            <a:schemeClr val="tx1"/>
          </a:fontRef>
        </p:style>
      </p:cxnSp>
      <p:sp>
        <p:nvSpPr>
          <p:cNvPr id="145" name="TextBox 144">
            <a:extLst>
              <a:ext uri="{FF2B5EF4-FFF2-40B4-BE49-F238E27FC236}">
                <a16:creationId xmlns:a16="http://schemas.microsoft.com/office/drawing/2014/main" id="{1D415B70-5625-4742-A4BF-B8DE97A7056F}"/>
              </a:ext>
            </a:extLst>
          </p:cNvPr>
          <p:cNvSpPr txBox="1"/>
          <p:nvPr/>
        </p:nvSpPr>
        <p:spPr>
          <a:xfrm>
            <a:off x="408211" y="1346184"/>
            <a:ext cx="775699" cy="369332"/>
          </a:xfrm>
          <a:prstGeom prst="rect">
            <a:avLst/>
          </a:prstGeom>
          <a:noFill/>
        </p:spPr>
        <p:txBody>
          <a:bodyPr wrap="square" rtlCol="0">
            <a:spAutoFit/>
          </a:bodyPr>
          <a:lstStyle/>
          <a:p>
            <a:r>
              <a:rPr lang="en-GB" b="1" dirty="0"/>
              <a:t>Max</a:t>
            </a:r>
          </a:p>
        </p:txBody>
      </p:sp>
      <p:sp>
        <p:nvSpPr>
          <p:cNvPr id="146" name="TextBox 145">
            <a:extLst>
              <a:ext uri="{FF2B5EF4-FFF2-40B4-BE49-F238E27FC236}">
                <a16:creationId xmlns:a16="http://schemas.microsoft.com/office/drawing/2014/main" id="{32F73E06-AFE9-4AF7-85BE-04B03DDF90C7}"/>
              </a:ext>
            </a:extLst>
          </p:cNvPr>
          <p:cNvSpPr txBox="1"/>
          <p:nvPr/>
        </p:nvSpPr>
        <p:spPr>
          <a:xfrm>
            <a:off x="408210" y="2481169"/>
            <a:ext cx="775699" cy="369332"/>
          </a:xfrm>
          <a:prstGeom prst="rect">
            <a:avLst/>
          </a:prstGeom>
          <a:noFill/>
        </p:spPr>
        <p:txBody>
          <a:bodyPr wrap="square" rtlCol="0">
            <a:spAutoFit/>
          </a:bodyPr>
          <a:lstStyle/>
          <a:p>
            <a:r>
              <a:rPr lang="en-GB" b="1" dirty="0"/>
              <a:t>Min</a:t>
            </a:r>
          </a:p>
        </p:txBody>
      </p:sp>
      <p:sp>
        <p:nvSpPr>
          <p:cNvPr id="147" name="TextBox 146">
            <a:extLst>
              <a:ext uri="{FF2B5EF4-FFF2-40B4-BE49-F238E27FC236}">
                <a16:creationId xmlns:a16="http://schemas.microsoft.com/office/drawing/2014/main" id="{AC493A17-AC5B-4C59-843C-1D68981FF239}"/>
              </a:ext>
            </a:extLst>
          </p:cNvPr>
          <p:cNvSpPr txBox="1"/>
          <p:nvPr/>
        </p:nvSpPr>
        <p:spPr>
          <a:xfrm>
            <a:off x="435461" y="3417993"/>
            <a:ext cx="775699" cy="369332"/>
          </a:xfrm>
          <a:prstGeom prst="rect">
            <a:avLst/>
          </a:prstGeom>
          <a:noFill/>
        </p:spPr>
        <p:txBody>
          <a:bodyPr wrap="square" rtlCol="0">
            <a:spAutoFit/>
          </a:bodyPr>
          <a:lstStyle/>
          <a:p>
            <a:r>
              <a:rPr lang="en-GB" b="1" dirty="0"/>
              <a:t>Max</a:t>
            </a:r>
          </a:p>
        </p:txBody>
      </p:sp>
      <p:sp>
        <p:nvSpPr>
          <p:cNvPr id="148" name="TextBox 147">
            <a:extLst>
              <a:ext uri="{FF2B5EF4-FFF2-40B4-BE49-F238E27FC236}">
                <a16:creationId xmlns:a16="http://schemas.microsoft.com/office/drawing/2014/main" id="{14CEBF94-9CBA-4A9F-B83E-2BD17701AE92}"/>
              </a:ext>
            </a:extLst>
          </p:cNvPr>
          <p:cNvSpPr txBox="1"/>
          <p:nvPr/>
        </p:nvSpPr>
        <p:spPr>
          <a:xfrm>
            <a:off x="-58057" y="4408924"/>
            <a:ext cx="775699" cy="369332"/>
          </a:xfrm>
          <a:prstGeom prst="rect">
            <a:avLst/>
          </a:prstGeom>
          <a:noFill/>
        </p:spPr>
        <p:txBody>
          <a:bodyPr wrap="square" rtlCol="0">
            <a:spAutoFit/>
          </a:bodyPr>
          <a:lstStyle/>
          <a:p>
            <a:r>
              <a:rPr lang="en-GB" b="1" dirty="0"/>
              <a:t>Min</a:t>
            </a:r>
          </a:p>
        </p:txBody>
      </p:sp>
    </p:spTree>
    <p:extLst>
      <p:ext uri="{BB962C8B-B14F-4D97-AF65-F5344CB8AC3E}">
        <p14:creationId xmlns:p14="http://schemas.microsoft.com/office/powerpoint/2010/main" val="22812994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DAA74-B2CB-48B2-BCBF-2367BD44F02E}"/>
              </a:ext>
            </a:extLst>
          </p:cNvPr>
          <p:cNvSpPr>
            <a:spLocks noGrp="1"/>
          </p:cNvSpPr>
          <p:nvPr>
            <p:ph type="title"/>
          </p:nvPr>
        </p:nvSpPr>
        <p:spPr>
          <a:xfrm>
            <a:off x="2231136" y="106799"/>
            <a:ext cx="7729728" cy="1188720"/>
          </a:xfrm>
        </p:spPr>
        <p:txBody>
          <a:bodyPr/>
          <a:lstStyle/>
          <a:p>
            <a:r>
              <a:rPr lang="en-GB" dirty="0"/>
              <a:t>Minimax</a:t>
            </a:r>
          </a:p>
        </p:txBody>
      </p:sp>
      <p:sp>
        <p:nvSpPr>
          <p:cNvPr id="4" name="Oval 3">
            <a:extLst>
              <a:ext uri="{FF2B5EF4-FFF2-40B4-BE49-F238E27FC236}">
                <a16:creationId xmlns:a16="http://schemas.microsoft.com/office/drawing/2014/main" id="{C0842D9E-B31E-42E2-8766-A19686CE4C49}"/>
              </a:ext>
            </a:extLst>
          </p:cNvPr>
          <p:cNvSpPr/>
          <p:nvPr/>
        </p:nvSpPr>
        <p:spPr>
          <a:xfrm>
            <a:off x="5203860" y="1530850"/>
            <a:ext cx="1505165"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a:extLst>
              <a:ext uri="{FF2B5EF4-FFF2-40B4-BE49-F238E27FC236}">
                <a16:creationId xmlns:a16="http://schemas.microsoft.com/office/drawing/2014/main" id="{453E1E49-F375-475A-A5CD-4271671CE33E}"/>
              </a:ext>
            </a:extLst>
          </p:cNvPr>
          <p:cNvCxnSpPr>
            <a:cxnSpLocks/>
            <a:stCxn id="4" idx="3"/>
            <a:endCxn id="13" idx="0"/>
          </p:cNvCxnSpPr>
          <p:nvPr/>
        </p:nvCxnSpPr>
        <p:spPr>
          <a:xfrm flipH="1">
            <a:off x="3882385" y="2100870"/>
            <a:ext cx="1541901" cy="470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A8F1352-1619-4B41-B751-7A327A5A7E80}"/>
              </a:ext>
            </a:extLst>
          </p:cNvPr>
          <p:cNvCxnSpPr>
            <a:cxnSpLocks/>
            <a:stCxn id="4" idx="5"/>
            <a:endCxn id="16" idx="0"/>
          </p:cNvCxnSpPr>
          <p:nvPr/>
        </p:nvCxnSpPr>
        <p:spPr>
          <a:xfrm>
            <a:off x="6488599" y="2100870"/>
            <a:ext cx="2628859" cy="3304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F0472C72-8149-4523-BF0D-C7855DDAEB6D}"/>
              </a:ext>
            </a:extLst>
          </p:cNvPr>
          <p:cNvSpPr/>
          <p:nvPr/>
        </p:nvSpPr>
        <p:spPr>
          <a:xfrm>
            <a:off x="3129802" y="2571166"/>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
            </a:r>
          </a:p>
        </p:txBody>
      </p:sp>
      <p:sp>
        <p:nvSpPr>
          <p:cNvPr id="16" name="Oval 15">
            <a:extLst>
              <a:ext uri="{FF2B5EF4-FFF2-40B4-BE49-F238E27FC236}">
                <a16:creationId xmlns:a16="http://schemas.microsoft.com/office/drawing/2014/main" id="{CB35A82E-902E-486A-8F4F-ADBA64435AE1}"/>
              </a:ext>
            </a:extLst>
          </p:cNvPr>
          <p:cNvSpPr/>
          <p:nvPr/>
        </p:nvSpPr>
        <p:spPr>
          <a:xfrm>
            <a:off x="8364875" y="2431354"/>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Connector 21">
            <a:extLst>
              <a:ext uri="{FF2B5EF4-FFF2-40B4-BE49-F238E27FC236}">
                <a16:creationId xmlns:a16="http://schemas.microsoft.com/office/drawing/2014/main" id="{8B762397-3C98-4B24-A4CF-FF84BA49E836}"/>
              </a:ext>
            </a:extLst>
          </p:cNvPr>
          <p:cNvCxnSpPr>
            <a:cxnSpLocks/>
            <a:stCxn id="13" idx="3"/>
            <a:endCxn id="29" idx="0"/>
          </p:cNvCxnSpPr>
          <p:nvPr/>
        </p:nvCxnSpPr>
        <p:spPr>
          <a:xfrm flipH="1">
            <a:off x="2300330" y="3141186"/>
            <a:ext cx="1049898" cy="276931"/>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5408DB73-82F5-48F3-8C72-11B81CA459AF}"/>
              </a:ext>
            </a:extLst>
          </p:cNvPr>
          <p:cNvCxnSpPr>
            <a:cxnSpLocks/>
            <a:stCxn id="13" idx="4"/>
            <a:endCxn id="31" idx="0"/>
          </p:cNvCxnSpPr>
          <p:nvPr/>
        </p:nvCxnSpPr>
        <p:spPr>
          <a:xfrm>
            <a:off x="3882385" y="3238986"/>
            <a:ext cx="0" cy="21819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F6E3E1B-D2FE-473A-AFD0-04FE381FA1EE}"/>
              </a:ext>
            </a:extLst>
          </p:cNvPr>
          <p:cNvCxnSpPr>
            <a:cxnSpLocks/>
            <a:stCxn id="13" idx="5"/>
            <a:endCxn id="39" idx="0"/>
          </p:cNvCxnSpPr>
          <p:nvPr/>
        </p:nvCxnSpPr>
        <p:spPr>
          <a:xfrm>
            <a:off x="4414541" y="3141186"/>
            <a:ext cx="789319" cy="368842"/>
          </a:xfrm>
          <a:prstGeom prst="line">
            <a:avLst/>
          </a:prstGeom>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D99F9DBF-CA64-4226-BC70-550FDB4ECC05}"/>
              </a:ext>
            </a:extLst>
          </p:cNvPr>
          <p:cNvSpPr/>
          <p:nvPr/>
        </p:nvSpPr>
        <p:spPr>
          <a:xfrm>
            <a:off x="1743317" y="341811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31" name="Oval 30">
            <a:extLst>
              <a:ext uri="{FF2B5EF4-FFF2-40B4-BE49-F238E27FC236}">
                <a16:creationId xmlns:a16="http://schemas.microsoft.com/office/drawing/2014/main" id="{F4111952-A080-4713-B976-D368369F23FD}"/>
              </a:ext>
            </a:extLst>
          </p:cNvPr>
          <p:cNvSpPr/>
          <p:nvPr/>
        </p:nvSpPr>
        <p:spPr>
          <a:xfrm>
            <a:off x="3389498" y="3457181"/>
            <a:ext cx="985774"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39" name="Oval 38">
            <a:extLst>
              <a:ext uri="{FF2B5EF4-FFF2-40B4-BE49-F238E27FC236}">
                <a16:creationId xmlns:a16="http://schemas.microsoft.com/office/drawing/2014/main" id="{3465E2BE-8F28-4B3E-BEBB-5265AB670692}"/>
              </a:ext>
            </a:extLst>
          </p:cNvPr>
          <p:cNvSpPr/>
          <p:nvPr/>
        </p:nvSpPr>
        <p:spPr>
          <a:xfrm>
            <a:off x="4744091" y="3510028"/>
            <a:ext cx="919537"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43" name="Oval 42">
            <a:extLst>
              <a:ext uri="{FF2B5EF4-FFF2-40B4-BE49-F238E27FC236}">
                <a16:creationId xmlns:a16="http://schemas.microsoft.com/office/drawing/2014/main" id="{73C9C3CE-BEA5-4465-BB1E-FA39674A3970}"/>
              </a:ext>
            </a:extLst>
          </p:cNvPr>
          <p:cNvSpPr/>
          <p:nvPr/>
        </p:nvSpPr>
        <p:spPr>
          <a:xfrm>
            <a:off x="588864" y="43548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54" name="Straight Connector 53">
            <a:extLst>
              <a:ext uri="{FF2B5EF4-FFF2-40B4-BE49-F238E27FC236}">
                <a16:creationId xmlns:a16="http://schemas.microsoft.com/office/drawing/2014/main" id="{852BF1DF-E70A-4E76-9367-D50E1FCC733E}"/>
              </a:ext>
            </a:extLst>
          </p:cNvPr>
          <p:cNvCxnSpPr>
            <a:cxnSpLocks/>
            <a:stCxn id="29" idx="3"/>
            <a:endCxn id="43" idx="0"/>
          </p:cNvCxnSpPr>
          <p:nvPr/>
        </p:nvCxnSpPr>
        <p:spPr>
          <a:xfrm flipH="1">
            <a:off x="1183910" y="3988137"/>
            <a:ext cx="722552" cy="366681"/>
          </a:xfrm>
          <a:prstGeom prst="line">
            <a:avLst/>
          </a:prstGeom>
        </p:spPr>
        <p:style>
          <a:lnRef idx="1">
            <a:schemeClr val="dk1"/>
          </a:lnRef>
          <a:fillRef idx="0">
            <a:schemeClr val="dk1"/>
          </a:fillRef>
          <a:effectRef idx="0">
            <a:schemeClr val="dk1"/>
          </a:effectRef>
          <a:fontRef idx="minor">
            <a:schemeClr val="tx1"/>
          </a:fontRef>
        </p:style>
      </p:cxnSp>
      <p:sp>
        <p:nvSpPr>
          <p:cNvPr id="57" name="Oval 56">
            <a:extLst>
              <a:ext uri="{FF2B5EF4-FFF2-40B4-BE49-F238E27FC236}">
                <a16:creationId xmlns:a16="http://schemas.microsoft.com/office/drawing/2014/main" id="{1F17784B-1E1C-46E9-850B-83C1C1089130}"/>
              </a:ext>
            </a:extLst>
          </p:cNvPr>
          <p:cNvSpPr/>
          <p:nvPr/>
        </p:nvSpPr>
        <p:spPr>
          <a:xfrm>
            <a:off x="1896173" y="4313720"/>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cxnSp>
        <p:nvCxnSpPr>
          <p:cNvPr id="61" name="Straight Connector 60">
            <a:extLst>
              <a:ext uri="{FF2B5EF4-FFF2-40B4-BE49-F238E27FC236}">
                <a16:creationId xmlns:a16="http://schemas.microsoft.com/office/drawing/2014/main" id="{D703F553-5ABD-4F8C-8B15-9DFA39EDCF27}"/>
              </a:ext>
            </a:extLst>
          </p:cNvPr>
          <p:cNvCxnSpPr>
            <a:stCxn id="57" idx="0"/>
            <a:endCxn id="29" idx="4"/>
          </p:cNvCxnSpPr>
          <p:nvPr/>
        </p:nvCxnSpPr>
        <p:spPr>
          <a:xfrm flipH="1" flipV="1">
            <a:off x="2300330" y="4085937"/>
            <a:ext cx="190889" cy="227783"/>
          </a:xfrm>
          <a:prstGeom prst="line">
            <a:avLst/>
          </a:prstGeom>
        </p:spPr>
        <p:style>
          <a:lnRef idx="1">
            <a:schemeClr val="dk1"/>
          </a:lnRef>
          <a:fillRef idx="0">
            <a:schemeClr val="dk1"/>
          </a:fillRef>
          <a:effectRef idx="0">
            <a:schemeClr val="dk1"/>
          </a:effectRef>
          <a:fontRef idx="minor">
            <a:schemeClr val="tx1"/>
          </a:fontRef>
        </p:style>
      </p:cxnSp>
      <p:sp>
        <p:nvSpPr>
          <p:cNvPr id="79" name="Oval 78">
            <a:extLst>
              <a:ext uri="{FF2B5EF4-FFF2-40B4-BE49-F238E27FC236}">
                <a16:creationId xmlns:a16="http://schemas.microsoft.com/office/drawing/2014/main" id="{A94D1437-C619-423A-B491-93289E1E6E4E}"/>
              </a:ext>
            </a:extLst>
          </p:cNvPr>
          <p:cNvSpPr/>
          <p:nvPr/>
        </p:nvSpPr>
        <p:spPr>
          <a:xfrm>
            <a:off x="3185181"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80" name="Oval 79">
            <a:extLst>
              <a:ext uri="{FF2B5EF4-FFF2-40B4-BE49-F238E27FC236}">
                <a16:creationId xmlns:a16="http://schemas.microsoft.com/office/drawing/2014/main" id="{47152237-FF48-41F3-8BD4-FA1CF69A658D}"/>
              </a:ext>
            </a:extLst>
          </p:cNvPr>
          <p:cNvSpPr/>
          <p:nvPr/>
        </p:nvSpPr>
        <p:spPr>
          <a:xfrm>
            <a:off x="4474189"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85" name="Straight Connector 84">
            <a:extLst>
              <a:ext uri="{FF2B5EF4-FFF2-40B4-BE49-F238E27FC236}">
                <a16:creationId xmlns:a16="http://schemas.microsoft.com/office/drawing/2014/main" id="{6DA29014-BA5B-47C1-910B-5056AFBCB071}"/>
              </a:ext>
            </a:extLst>
          </p:cNvPr>
          <p:cNvCxnSpPr>
            <a:cxnSpLocks/>
            <a:stCxn id="31" idx="3"/>
            <a:endCxn id="79" idx="0"/>
          </p:cNvCxnSpPr>
          <p:nvPr/>
        </p:nvCxnSpPr>
        <p:spPr>
          <a:xfrm>
            <a:off x="3533861" y="3960515"/>
            <a:ext cx="246366" cy="394138"/>
          </a:xfrm>
          <a:prstGeom prst="line">
            <a:avLst/>
          </a:prstGeom>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17DCCC72-CEE0-4753-8377-67C02327778F}"/>
              </a:ext>
            </a:extLst>
          </p:cNvPr>
          <p:cNvCxnSpPr>
            <a:cxnSpLocks/>
            <a:stCxn id="31" idx="5"/>
            <a:endCxn id="80" idx="0"/>
          </p:cNvCxnSpPr>
          <p:nvPr/>
        </p:nvCxnSpPr>
        <p:spPr>
          <a:xfrm>
            <a:off x="4230909" y="3960515"/>
            <a:ext cx="838326" cy="394138"/>
          </a:xfrm>
          <a:prstGeom prst="line">
            <a:avLst/>
          </a:prstGeom>
        </p:spPr>
        <p:style>
          <a:lnRef idx="1">
            <a:schemeClr val="dk1"/>
          </a:lnRef>
          <a:fillRef idx="0">
            <a:schemeClr val="dk1"/>
          </a:fillRef>
          <a:effectRef idx="0">
            <a:schemeClr val="dk1"/>
          </a:effectRef>
          <a:fontRef idx="minor">
            <a:schemeClr val="tx1"/>
          </a:fontRef>
        </p:style>
      </p:cxnSp>
      <p:sp>
        <p:nvSpPr>
          <p:cNvPr id="117" name="Oval 116">
            <a:extLst>
              <a:ext uri="{FF2B5EF4-FFF2-40B4-BE49-F238E27FC236}">
                <a16:creationId xmlns:a16="http://schemas.microsoft.com/office/drawing/2014/main" id="{BA4AE388-ADC6-4486-8F82-B8D6F598680D}"/>
              </a:ext>
            </a:extLst>
          </p:cNvPr>
          <p:cNvSpPr/>
          <p:nvPr/>
        </p:nvSpPr>
        <p:spPr>
          <a:xfrm>
            <a:off x="6793904" y="3348083"/>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9" name="Straight Connector 118">
            <a:extLst>
              <a:ext uri="{FF2B5EF4-FFF2-40B4-BE49-F238E27FC236}">
                <a16:creationId xmlns:a16="http://schemas.microsoft.com/office/drawing/2014/main" id="{1BEB6642-08C3-48E5-9562-95B30C900A10}"/>
              </a:ext>
            </a:extLst>
          </p:cNvPr>
          <p:cNvCxnSpPr>
            <a:cxnSpLocks/>
            <a:stCxn id="117" idx="0"/>
            <a:endCxn id="16" idx="3"/>
          </p:cNvCxnSpPr>
          <p:nvPr/>
        </p:nvCxnSpPr>
        <p:spPr>
          <a:xfrm flipV="1">
            <a:off x="7350917" y="3001374"/>
            <a:ext cx="1234384" cy="346709"/>
          </a:xfrm>
          <a:prstGeom prst="line">
            <a:avLst/>
          </a:prstGeom>
        </p:spPr>
        <p:style>
          <a:lnRef idx="1">
            <a:schemeClr val="dk1"/>
          </a:lnRef>
          <a:fillRef idx="0">
            <a:schemeClr val="dk1"/>
          </a:fillRef>
          <a:effectRef idx="0">
            <a:schemeClr val="dk1"/>
          </a:effectRef>
          <a:fontRef idx="minor">
            <a:schemeClr val="tx1"/>
          </a:fontRef>
        </p:style>
      </p:cxnSp>
      <p:sp>
        <p:nvSpPr>
          <p:cNvPr id="121" name="Oval 120">
            <a:extLst>
              <a:ext uri="{FF2B5EF4-FFF2-40B4-BE49-F238E27FC236}">
                <a16:creationId xmlns:a16="http://schemas.microsoft.com/office/drawing/2014/main" id="{1A37CEB1-5191-4673-8113-753D1BFC5DF8}"/>
              </a:ext>
            </a:extLst>
          </p:cNvPr>
          <p:cNvSpPr/>
          <p:nvPr/>
        </p:nvSpPr>
        <p:spPr>
          <a:xfrm>
            <a:off x="9596427" y="340454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3" name="Straight Connector 122">
            <a:extLst>
              <a:ext uri="{FF2B5EF4-FFF2-40B4-BE49-F238E27FC236}">
                <a16:creationId xmlns:a16="http://schemas.microsoft.com/office/drawing/2014/main" id="{EE135321-FEB2-4BA1-8DC5-514F85D21FB8}"/>
              </a:ext>
            </a:extLst>
          </p:cNvPr>
          <p:cNvCxnSpPr>
            <a:cxnSpLocks/>
            <a:stCxn id="121" idx="0"/>
            <a:endCxn id="16" idx="5"/>
          </p:cNvCxnSpPr>
          <p:nvPr/>
        </p:nvCxnSpPr>
        <p:spPr>
          <a:xfrm flipH="1" flipV="1">
            <a:off x="9649614" y="3001374"/>
            <a:ext cx="503826" cy="403173"/>
          </a:xfrm>
          <a:prstGeom prst="line">
            <a:avLst/>
          </a:prstGeom>
        </p:spPr>
        <p:style>
          <a:lnRef idx="1">
            <a:schemeClr val="dk1"/>
          </a:lnRef>
          <a:fillRef idx="0">
            <a:schemeClr val="dk1"/>
          </a:fillRef>
          <a:effectRef idx="0">
            <a:schemeClr val="dk1"/>
          </a:effectRef>
          <a:fontRef idx="minor">
            <a:schemeClr val="tx1"/>
          </a:fontRef>
        </p:style>
      </p:cxnSp>
      <p:sp>
        <p:nvSpPr>
          <p:cNvPr id="133" name="Oval 132">
            <a:extLst>
              <a:ext uri="{FF2B5EF4-FFF2-40B4-BE49-F238E27FC236}">
                <a16:creationId xmlns:a16="http://schemas.microsoft.com/office/drawing/2014/main" id="{08E5E943-0E7A-43D1-917A-D30BBF35D88F}"/>
              </a:ext>
            </a:extLst>
          </p:cNvPr>
          <p:cNvSpPr/>
          <p:nvPr/>
        </p:nvSpPr>
        <p:spPr>
          <a:xfrm>
            <a:off x="6650598" y="4313719"/>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35" name="Straight Connector 134">
            <a:extLst>
              <a:ext uri="{FF2B5EF4-FFF2-40B4-BE49-F238E27FC236}">
                <a16:creationId xmlns:a16="http://schemas.microsoft.com/office/drawing/2014/main" id="{7BDADACA-483E-45A9-AE71-5A704ABE7CDB}"/>
              </a:ext>
            </a:extLst>
          </p:cNvPr>
          <p:cNvCxnSpPr>
            <a:cxnSpLocks/>
            <a:stCxn id="117" idx="4"/>
            <a:endCxn id="133" idx="0"/>
          </p:cNvCxnSpPr>
          <p:nvPr/>
        </p:nvCxnSpPr>
        <p:spPr>
          <a:xfrm flipH="1">
            <a:off x="7245644" y="4015903"/>
            <a:ext cx="105273" cy="297816"/>
          </a:xfrm>
          <a:prstGeom prst="line">
            <a:avLst/>
          </a:prstGeom>
        </p:spPr>
        <p:style>
          <a:lnRef idx="1">
            <a:schemeClr val="dk1"/>
          </a:lnRef>
          <a:fillRef idx="0">
            <a:schemeClr val="dk1"/>
          </a:fillRef>
          <a:effectRef idx="0">
            <a:schemeClr val="dk1"/>
          </a:effectRef>
          <a:fontRef idx="minor">
            <a:schemeClr val="tx1"/>
          </a:fontRef>
        </p:style>
      </p:cxnSp>
      <p:sp>
        <p:nvSpPr>
          <p:cNvPr id="138" name="Oval 137">
            <a:extLst>
              <a:ext uri="{FF2B5EF4-FFF2-40B4-BE49-F238E27FC236}">
                <a16:creationId xmlns:a16="http://schemas.microsoft.com/office/drawing/2014/main" id="{B5412291-98A3-47F3-8EFD-061D37753256}"/>
              </a:ext>
            </a:extLst>
          </p:cNvPr>
          <p:cNvSpPr/>
          <p:nvPr/>
        </p:nvSpPr>
        <p:spPr>
          <a:xfrm>
            <a:off x="10441931" y="4318186"/>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40" name="Oval 139">
            <a:extLst>
              <a:ext uri="{FF2B5EF4-FFF2-40B4-BE49-F238E27FC236}">
                <a16:creationId xmlns:a16="http://schemas.microsoft.com/office/drawing/2014/main" id="{2BDF230A-E216-4EFC-BB79-7371DEB3A3F0}"/>
              </a:ext>
            </a:extLst>
          </p:cNvPr>
          <p:cNvSpPr/>
          <p:nvPr/>
        </p:nvSpPr>
        <p:spPr>
          <a:xfrm>
            <a:off x="8932280" y="43137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42" name="Straight Connector 141">
            <a:extLst>
              <a:ext uri="{FF2B5EF4-FFF2-40B4-BE49-F238E27FC236}">
                <a16:creationId xmlns:a16="http://schemas.microsoft.com/office/drawing/2014/main" id="{C139C263-3315-4F30-A497-F1B3968B41DE}"/>
              </a:ext>
            </a:extLst>
          </p:cNvPr>
          <p:cNvCxnSpPr>
            <a:stCxn id="140" idx="0"/>
            <a:endCxn id="121" idx="3"/>
          </p:cNvCxnSpPr>
          <p:nvPr/>
        </p:nvCxnSpPr>
        <p:spPr>
          <a:xfrm flipV="1">
            <a:off x="9527326" y="3974567"/>
            <a:ext cx="232246" cy="339151"/>
          </a:xfrm>
          <a:prstGeom prst="line">
            <a:avLst/>
          </a:prstGeom>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48614BF4-646C-4CFB-A51D-690DF43E05D2}"/>
              </a:ext>
            </a:extLst>
          </p:cNvPr>
          <p:cNvCxnSpPr>
            <a:stCxn id="138" idx="0"/>
            <a:endCxn id="121" idx="5"/>
          </p:cNvCxnSpPr>
          <p:nvPr/>
        </p:nvCxnSpPr>
        <p:spPr>
          <a:xfrm flipH="1" flipV="1">
            <a:off x="10547308" y="3974567"/>
            <a:ext cx="489669" cy="343619"/>
          </a:xfrm>
          <a:prstGeom prst="line">
            <a:avLst/>
          </a:prstGeom>
        </p:spPr>
        <p:style>
          <a:lnRef idx="1">
            <a:schemeClr val="dk1"/>
          </a:lnRef>
          <a:fillRef idx="0">
            <a:schemeClr val="dk1"/>
          </a:fillRef>
          <a:effectRef idx="0">
            <a:schemeClr val="dk1"/>
          </a:effectRef>
          <a:fontRef idx="minor">
            <a:schemeClr val="tx1"/>
          </a:fontRef>
        </p:style>
      </p:cxnSp>
      <p:sp>
        <p:nvSpPr>
          <p:cNvPr id="145" name="TextBox 144">
            <a:extLst>
              <a:ext uri="{FF2B5EF4-FFF2-40B4-BE49-F238E27FC236}">
                <a16:creationId xmlns:a16="http://schemas.microsoft.com/office/drawing/2014/main" id="{1D415B70-5625-4742-A4BF-B8DE97A7056F}"/>
              </a:ext>
            </a:extLst>
          </p:cNvPr>
          <p:cNvSpPr txBox="1"/>
          <p:nvPr/>
        </p:nvSpPr>
        <p:spPr>
          <a:xfrm>
            <a:off x="408211" y="1346184"/>
            <a:ext cx="775699" cy="369332"/>
          </a:xfrm>
          <a:prstGeom prst="rect">
            <a:avLst/>
          </a:prstGeom>
          <a:noFill/>
        </p:spPr>
        <p:txBody>
          <a:bodyPr wrap="square" rtlCol="0">
            <a:spAutoFit/>
          </a:bodyPr>
          <a:lstStyle/>
          <a:p>
            <a:r>
              <a:rPr lang="en-GB" b="1" dirty="0"/>
              <a:t>Max</a:t>
            </a:r>
          </a:p>
        </p:txBody>
      </p:sp>
      <p:sp>
        <p:nvSpPr>
          <p:cNvPr id="146" name="TextBox 145">
            <a:extLst>
              <a:ext uri="{FF2B5EF4-FFF2-40B4-BE49-F238E27FC236}">
                <a16:creationId xmlns:a16="http://schemas.microsoft.com/office/drawing/2014/main" id="{32F73E06-AFE9-4AF7-85BE-04B03DDF90C7}"/>
              </a:ext>
            </a:extLst>
          </p:cNvPr>
          <p:cNvSpPr txBox="1"/>
          <p:nvPr/>
        </p:nvSpPr>
        <p:spPr>
          <a:xfrm>
            <a:off x="408210" y="2481169"/>
            <a:ext cx="775699" cy="369332"/>
          </a:xfrm>
          <a:prstGeom prst="rect">
            <a:avLst/>
          </a:prstGeom>
          <a:noFill/>
        </p:spPr>
        <p:txBody>
          <a:bodyPr wrap="square" rtlCol="0">
            <a:spAutoFit/>
          </a:bodyPr>
          <a:lstStyle/>
          <a:p>
            <a:r>
              <a:rPr lang="en-GB" b="1" dirty="0"/>
              <a:t>Min</a:t>
            </a:r>
          </a:p>
        </p:txBody>
      </p:sp>
      <p:sp>
        <p:nvSpPr>
          <p:cNvPr id="147" name="TextBox 146">
            <a:extLst>
              <a:ext uri="{FF2B5EF4-FFF2-40B4-BE49-F238E27FC236}">
                <a16:creationId xmlns:a16="http://schemas.microsoft.com/office/drawing/2014/main" id="{AC493A17-AC5B-4C59-843C-1D68981FF239}"/>
              </a:ext>
            </a:extLst>
          </p:cNvPr>
          <p:cNvSpPr txBox="1"/>
          <p:nvPr/>
        </p:nvSpPr>
        <p:spPr>
          <a:xfrm>
            <a:off x="435461" y="3417993"/>
            <a:ext cx="775699" cy="369332"/>
          </a:xfrm>
          <a:prstGeom prst="rect">
            <a:avLst/>
          </a:prstGeom>
          <a:noFill/>
        </p:spPr>
        <p:txBody>
          <a:bodyPr wrap="square" rtlCol="0">
            <a:spAutoFit/>
          </a:bodyPr>
          <a:lstStyle/>
          <a:p>
            <a:r>
              <a:rPr lang="en-GB" b="1" dirty="0"/>
              <a:t>Max</a:t>
            </a:r>
          </a:p>
        </p:txBody>
      </p:sp>
      <p:sp>
        <p:nvSpPr>
          <p:cNvPr id="148" name="TextBox 147">
            <a:extLst>
              <a:ext uri="{FF2B5EF4-FFF2-40B4-BE49-F238E27FC236}">
                <a16:creationId xmlns:a16="http://schemas.microsoft.com/office/drawing/2014/main" id="{14CEBF94-9CBA-4A9F-B83E-2BD17701AE92}"/>
              </a:ext>
            </a:extLst>
          </p:cNvPr>
          <p:cNvSpPr txBox="1"/>
          <p:nvPr/>
        </p:nvSpPr>
        <p:spPr>
          <a:xfrm>
            <a:off x="-58057" y="4408924"/>
            <a:ext cx="775699" cy="369332"/>
          </a:xfrm>
          <a:prstGeom prst="rect">
            <a:avLst/>
          </a:prstGeom>
          <a:noFill/>
        </p:spPr>
        <p:txBody>
          <a:bodyPr wrap="square" rtlCol="0">
            <a:spAutoFit/>
          </a:bodyPr>
          <a:lstStyle/>
          <a:p>
            <a:r>
              <a:rPr lang="en-GB" b="1" dirty="0"/>
              <a:t>Min</a:t>
            </a:r>
          </a:p>
        </p:txBody>
      </p:sp>
    </p:spTree>
    <p:extLst>
      <p:ext uri="{BB962C8B-B14F-4D97-AF65-F5344CB8AC3E}">
        <p14:creationId xmlns:p14="http://schemas.microsoft.com/office/powerpoint/2010/main" val="14781248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DAA74-B2CB-48B2-BCBF-2367BD44F02E}"/>
              </a:ext>
            </a:extLst>
          </p:cNvPr>
          <p:cNvSpPr>
            <a:spLocks noGrp="1"/>
          </p:cNvSpPr>
          <p:nvPr>
            <p:ph type="title"/>
          </p:nvPr>
        </p:nvSpPr>
        <p:spPr>
          <a:xfrm>
            <a:off x="2231136" y="106799"/>
            <a:ext cx="7729728" cy="1188720"/>
          </a:xfrm>
        </p:spPr>
        <p:txBody>
          <a:bodyPr/>
          <a:lstStyle/>
          <a:p>
            <a:r>
              <a:rPr lang="en-GB" dirty="0"/>
              <a:t>Minimax</a:t>
            </a:r>
          </a:p>
        </p:txBody>
      </p:sp>
      <p:sp>
        <p:nvSpPr>
          <p:cNvPr id="4" name="Oval 3">
            <a:extLst>
              <a:ext uri="{FF2B5EF4-FFF2-40B4-BE49-F238E27FC236}">
                <a16:creationId xmlns:a16="http://schemas.microsoft.com/office/drawing/2014/main" id="{C0842D9E-B31E-42E2-8766-A19686CE4C49}"/>
              </a:ext>
            </a:extLst>
          </p:cNvPr>
          <p:cNvSpPr/>
          <p:nvPr/>
        </p:nvSpPr>
        <p:spPr>
          <a:xfrm>
            <a:off x="5203860" y="1530850"/>
            <a:ext cx="1505165"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a:extLst>
              <a:ext uri="{FF2B5EF4-FFF2-40B4-BE49-F238E27FC236}">
                <a16:creationId xmlns:a16="http://schemas.microsoft.com/office/drawing/2014/main" id="{453E1E49-F375-475A-A5CD-4271671CE33E}"/>
              </a:ext>
            </a:extLst>
          </p:cNvPr>
          <p:cNvCxnSpPr>
            <a:cxnSpLocks/>
            <a:stCxn id="4" idx="3"/>
            <a:endCxn id="13" idx="0"/>
          </p:cNvCxnSpPr>
          <p:nvPr/>
        </p:nvCxnSpPr>
        <p:spPr>
          <a:xfrm flipH="1">
            <a:off x="3882385" y="2100870"/>
            <a:ext cx="1541901" cy="470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A8F1352-1619-4B41-B751-7A327A5A7E80}"/>
              </a:ext>
            </a:extLst>
          </p:cNvPr>
          <p:cNvCxnSpPr>
            <a:cxnSpLocks/>
            <a:stCxn id="4" idx="5"/>
            <a:endCxn id="16" idx="0"/>
          </p:cNvCxnSpPr>
          <p:nvPr/>
        </p:nvCxnSpPr>
        <p:spPr>
          <a:xfrm>
            <a:off x="6488599" y="2100870"/>
            <a:ext cx="2628859" cy="3304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F0472C72-8149-4523-BF0D-C7855DDAEB6D}"/>
              </a:ext>
            </a:extLst>
          </p:cNvPr>
          <p:cNvSpPr/>
          <p:nvPr/>
        </p:nvSpPr>
        <p:spPr>
          <a:xfrm>
            <a:off x="3129802" y="2571166"/>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6" name="Oval 15">
            <a:extLst>
              <a:ext uri="{FF2B5EF4-FFF2-40B4-BE49-F238E27FC236}">
                <a16:creationId xmlns:a16="http://schemas.microsoft.com/office/drawing/2014/main" id="{CB35A82E-902E-486A-8F4F-ADBA64435AE1}"/>
              </a:ext>
            </a:extLst>
          </p:cNvPr>
          <p:cNvSpPr/>
          <p:nvPr/>
        </p:nvSpPr>
        <p:spPr>
          <a:xfrm>
            <a:off x="8364875" y="2431354"/>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Connector 21">
            <a:extLst>
              <a:ext uri="{FF2B5EF4-FFF2-40B4-BE49-F238E27FC236}">
                <a16:creationId xmlns:a16="http://schemas.microsoft.com/office/drawing/2014/main" id="{8B762397-3C98-4B24-A4CF-FF84BA49E836}"/>
              </a:ext>
            </a:extLst>
          </p:cNvPr>
          <p:cNvCxnSpPr>
            <a:cxnSpLocks/>
            <a:stCxn id="13" idx="3"/>
            <a:endCxn id="29" idx="0"/>
          </p:cNvCxnSpPr>
          <p:nvPr/>
        </p:nvCxnSpPr>
        <p:spPr>
          <a:xfrm flipH="1">
            <a:off x="2300330" y="3141186"/>
            <a:ext cx="1049898" cy="276931"/>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5408DB73-82F5-48F3-8C72-11B81CA459AF}"/>
              </a:ext>
            </a:extLst>
          </p:cNvPr>
          <p:cNvCxnSpPr>
            <a:cxnSpLocks/>
            <a:stCxn id="13" idx="4"/>
            <a:endCxn id="31" idx="0"/>
          </p:cNvCxnSpPr>
          <p:nvPr/>
        </p:nvCxnSpPr>
        <p:spPr>
          <a:xfrm>
            <a:off x="3882385" y="3238986"/>
            <a:ext cx="0" cy="21819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F6E3E1B-D2FE-473A-AFD0-04FE381FA1EE}"/>
              </a:ext>
            </a:extLst>
          </p:cNvPr>
          <p:cNvCxnSpPr>
            <a:cxnSpLocks/>
            <a:stCxn id="13" idx="5"/>
            <a:endCxn id="39" idx="0"/>
          </p:cNvCxnSpPr>
          <p:nvPr/>
        </p:nvCxnSpPr>
        <p:spPr>
          <a:xfrm>
            <a:off x="4414541" y="3141186"/>
            <a:ext cx="789319" cy="368842"/>
          </a:xfrm>
          <a:prstGeom prst="line">
            <a:avLst/>
          </a:prstGeom>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D99F9DBF-CA64-4226-BC70-550FDB4ECC05}"/>
              </a:ext>
            </a:extLst>
          </p:cNvPr>
          <p:cNvSpPr/>
          <p:nvPr/>
        </p:nvSpPr>
        <p:spPr>
          <a:xfrm>
            <a:off x="1743317" y="341811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31" name="Oval 30">
            <a:extLst>
              <a:ext uri="{FF2B5EF4-FFF2-40B4-BE49-F238E27FC236}">
                <a16:creationId xmlns:a16="http://schemas.microsoft.com/office/drawing/2014/main" id="{F4111952-A080-4713-B976-D368369F23FD}"/>
              </a:ext>
            </a:extLst>
          </p:cNvPr>
          <p:cNvSpPr/>
          <p:nvPr/>
        </p:nvSpPr>
        <p:spPr>
          <a:xfrm>
            <a:off x="3389498" y="3457181"/>
            <a:ext cx="985774"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39" name="Oval 38">
            <a:extLst>
              <a:ext uri="{FF2B5EF4-FFF2-40B4-BE49-F238E27FC236}">
                <a16:creationId xmlns:a16="http://schemas.microsoft.com/office/drawing/2014/main" id="{3465E2BE-8F28-4B3E-BEBB-5265AB670692}"/>
              </a:ext>
            </a:extLst>
          </p:cNvPr>
          <p:cNvSpPr/>
          <p:nvPr/>
        </p:nvSpPr>
        <p:spPr>
          <a:xfrm>
            <a:off x="4744091" y="3510028"/>
            <a:ext cx="919537"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43" name="Oval 42">
            <a:extLst>
              <a:ext uri="{FF2B5EF4-FFF2-40B4-BE49-F238E27FC236}">
                <a16:creationId xmlns:a16="http://schemas.microsoft.com/office/drawing/2014/main" id="{73C9C3CE-BEA5-4465-BB1E-FA39674A3970}"/>
              </a:ext>
            </a:extLst>
          </p:cNvPr>
          <p:cNvSpPr/>
          <p:nvPr/>
        </p:nvSpPr>
        <p:spPr>
          <a:xfrm>
            <a:off x="588864" y="43548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54" name="Straight Connector 53">
            <a:extLst>
              <a:ext uri="{FF2B5EF4-FFF2-40B4-BE49-F238E27FC236}">
                <a16:creationId xmlns:a16="http://schemas.microsoft.com/office/drawing/2014/main" id="{852BF1DF-E70A-4E76-9367-D50E1FCC733E}"/>
              </a:ext>
            </a:extLst>
          </p:cNvPr>
          <p:cNvCxnSpPr>
            <a:cxnSpLocks/>
            <a:stCxn id="29" idx="3"/>
            <a:endCxn id="43" idx="0"/>
          </p:cNvCxnSpPr>
          <p:nvPr/>
        </p:nvCxnSpPr>
        <p:spPr>
          <a:xfrm flipH="1">
            <a:off x="1183910" y="3988137"/>
            <a:ext cx="722552" cy="366681"/>
          </a:xfrm>
          <a:prstGeom prst="line">
            <a:avLst/>
          </a:prstGeom>
        </p:spPr>
        <p:style>
          <a:lnRef idx="1">
            <a:schemeClr val="dk1"/>
          </a:lnRef>
          <a:fillRef idx="0">
            <a:schemeClr val="dk1"/>
          </a:fillRef>
          <a:effectRef idx="0">
            <a:schemeClr val="dk1"/>
          </a:effectRef>
          <a:fontRef idx="minor">
            <a:schemeClr val="tx1"/>
          </a:fontRef>
        </p:style>
      </p:cxnSp>
      <p:sp>
        <p:nvSpPr>
          <p:cNvPr id="57" name="Oval 56">
            <a:extLst>
              <a:ext uri="{FF2B5EF4-FFF2-40B4-BE49-F238E27FC236}">
                <a16:creationId xmlns:a16="http://schemas.microsoft.com/office/drawing/2014/main" id="{1F17784B-1E1C-46E9-850B-83C1C1089130}"/>
              </a:ext>
            </a:extLst>
          </p:cNvPr>
          <p:cNvSpPr/>
          <p:nvPr/>
        </p:nvSpPr>
        <p:spPr>
          <a:xfrm>
            <a:off x="1896173" y="4313720"/>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cxnSp>
        <p:nvCxnSpPr>
          <p:cNvPr id="61" name="Straight Connector 60">
            <a:extLst>
              <a:ext uri="{FF2B5EF4-FFF2-40B4-BE49-F238E27FC236}">
                <a16:creationId xmlns:a16="http://schemas.microsoft.com/office/drawing/2014/main" id="{D703F553-5ABD-4F8C-8B15-9DFA39EDCF27}"/>
              </a:ext>
            </a:extLst>
          </p:cNvPr>
          <p:cNvCxnSpPr>
            <a:stCxn id="57" idx="0"/>
            <a:endCxn id="29" idx="4"/>
          </p:cNvCxnSpPr>
          <p:nvPr/>
        </p:nvCxnSpPr>
        <p:spPr>
          <a:xfrm flipH="1" flipV="1">
            <a:off x="2300330" y="4085937"/>
            <a:ext cx="190889" cy="227783"/>
          </a:xfrm>
          <a:prstGeom prst="line">
            <a:avLst/>
          </a:prstGeom>
        </p:spPr>
        <p:style>
          <a:lnRef idx="1">
            <a:schemeClr val="dk1"/>
          </a:lnRef>
          <a:fillRef idx="0">
            <a:schemeClr val="dk1"/>
          </a:fillRef>
          <a:effectRef idx="0">
            <a:schemeClr val="dk1"/>
          </a:effectRef>
          <a:fontRef idx="minor">
            <a:schemeClr val="tx1"/>
          </a:fontRef>
        </p:style>
      </p:cxnSp>
      <p:sp>
        <p:nvSpPr>
          <p:cNvPr id="79" name="Oval 78">
            <a:extLst>
              <a:ext uri="{FF2B5EF4-FFF2-40B4-BE49-F238E27FC236}">
                <a16:creationId xmlns:a16="http://schemas.microsoft.com/office/drawing/2014/main" id="{A94D1437-C619-423A-B491-93289E1E6E4E}"/>
              </a:ext>
            </a:extLst>
          </p:cNvPr>
          <p:cNvSpPr/>
          <p:nvPr/>
        </p:nvSpPr>
        <p:spPr>
          <a:xfrm>
            <a:off x="3185181"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80" name="Oval 79">
            <a:extLst>
              <a:ext uri="{FF2B5EF4-FFF2-40B4-BE49-F238E27FC236}">
                <a16:creationId xmlns:a16="http://schemas.microsoft.com/office/drawing/2014/main" id="{47152237-FF48-41F3-8BD4-FA1CF69A658D}"/>
              </a:ext>
            </a:extLst>
          </p:cNvPr>
          <p:cNvSpPr/>
          <p:nvPr/>
        </p:nvSpPr>
        <p:spPr>
          <a:xfrm>
            <a:off x="4474189"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85" name="Straight Connector 84">
            <a:extLst>
              <a:ext uri="{FF2B5EF4-FFF2-40B4-BE49-F238E27FC236}">
                <a16:creationId xmlns:a16="http://schemas.microsoft.com/office/drawing/2014/main" id="{6DA29014-BA5B-47C1-910B-5056AFBCB071}"/>
              </a:ext>
            </a:extLst>
          </p:cNvPr>
          <p:cNvCxnSpPr>
            <a:cxnSpLocks/>
            <a:stCxn id="31" idx="3"/>
            <a:endCxn id="79" idx="0"/>
          </p:cNvCxnSpPr>
          <p:nvPr/>
        </p:nvCxnSpPr>
        <p:spPr>
          <a:xfrm>
            <a:off x="3533861" y="3960515"/>
            <a:ext cx="246366" cy="394138"/>
          </a:xfrm>
          <a:prstGeom prst="line">
            <a:avLst/>
          </a:prstGeom>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17DCCC72-CEE0-4753-8377-67C02327778F}"/>
              </a:ext>
            </a:extLst>
          </p:cNvPr>
          <p:cNvCxnSpPr>
            <a:cxnSpLocks/>
            <a:stCxn id="31" idx="5"/>
            <a:endCxn id="80" idx="0"/>
          </p:cNvCxnSpPr>
          <p:nvPr/>
        </p:nvCxnSpPr>
        <p:spPr>
          <a:xfrm>
            <a:off x="4230909" y="3960515"/>
            <a:ext cx="838326" cy="394138"/>
          </a:xfrm>
          <a:prstGeom prst="line">
            <a:avLst/>
          </a:prstGeom>
        </p:spPr>
        <p:style>
          <a:lnRef idx="1">
            <a:schemeClr val="dk1"/>
          </a:lnRef>
          <a:fillRef idx="0">
            <a:schemeClr val="dk1"/>
          </a:fillRef>
          <a:effectRef idx="0">
            <a:schemeClr val="dk1"/>
          </a:effectRef>
          <a:fontRef idx="minor">
            <a:schemeClr val="tx1"/>
          </a:fontRef>
        </p:style>
      </p:cxnSp>
      <p:sp>
        <p:nvSpPr>
          <p:cNvPr id="117" name="Oval 116">
            <a:extLst>
              <a:ext uri="{FF2B5EF4-FFF2-40B4-BE49-F238E27FC236}">
                <a16:creationId xmlns:a16="http://schemas.microsoft.com/office/drawing/2014/main" id="{BA4AE388-ADC6-4486-8F82-B8D6F598680D}"/>
              </a:ext>
            </a:extLst>
          </p:cNvPr>
          <p:cNvSpPr/>
          <p:nvPr/>
        </p:nvSpPr>
        <p:spPr>
          <a:xfrm>
            <a:off x="6793904" y="3348083"/>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9" name="Straight Connector 118">
            <a:extLst>
              <a:ext uri="{FF2B5EF4-FFF2-40B4-BE49-F238E27FC236}">
                <a16:creationId xmlns:a16="http://schemas.microsoft.com/office/drawing/2014/main" id="{1BEB6642-08C3-48E5-9562-95B30C900A10}"/>
              </a:ext>
            </a:extLst>
          </p:cNvPr>
          <p:cNvCxnSpPr>
            <a:cxnSpLocks/>
            <a:stCxn id="117" idx="0"/>
            <a:endCxn id="16" idx="3"/>
          </p:cNvCxnSpPr>
          <p:nvPr/>
        </p:nvCxnSpPr>
        <p:spPr>
          <a:xfrm flipV="1">
            <a:off x="7350917" y="3001374"/>
            <a:ext cx="1234384" cy="346709"/>
          </a:xfrm>
          <a:prstGeom prst="line">
            <a:avLst/>
          </a:prstGeom>
        </p:spPr>
        <p:style>
          <a:lnRef idx="1">
            <a:schemeClr val="dk1"/>
          </a:lnRef>
          <a:fillRef idx="0">
            <a:schemeClr val="dk1"/>
          </a:fillRef>
          <a:effectRef idx="0">
            <a:schemeClr val="dk1"/>
          </a:effectRef>
          <a:fontRef idx="minor">
            <a:schemeClr val="tx1"/>
          </a:fontRef>
        </p:style>
      </p:cxnSp>
      <p:sp>
        <p:nvSpPr>
          <p:cNvPr id="121" name="Oval 120">
            <a:extLst>
              <a:ext uri="{FF2B5EF4-FFF2-40B4-BE49-F238E27FC236}">
                <a16:creationId xmlns:a16="http://schemas.microsoft.com/office/drawing/2014/main" id="{1A37CEB1-5191-4673-8113-753D1BFC5DF8}"/>
              </a:ext>
            </a:extLst>
          </p:cNvPr>
          <p:cNvSpPr/>
          <p:nvPr/>
        </p:nvSpPr>
        <p:spPr>
          <a:xfrm>
            <a:off x="9596427" y="340454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3" name="Straight Connector 122">
            <a:extLst>
              <a:ext uri="{FF2B5EF4-FFF2-40B4-BE49-F238E27FC236}">
                <a16:creationId xmlns:a16="http://schemas.microsoft.com/office/drawing/2014/main" id="{EE135321-FEB2-4BA1-8DC5-514F85D21FB8}"/>
              </a:ext>
            </a:extLst>
          </p:cNvPr>
          <p:cNvCxnSpPr>
            <a:cxnSpLocks/>
            <a:stCxn id="121" idx="0"/>
            <a:endCxn id="16" idx="5"/>
          </p:cNvCxnSpPr>
          <p:nvPr/>
        </p:nvCxnSpPr>
        <p:spPr>
          <a:xfrm flipH="1" flipV="1">
            <a:off x="9649614" y="3001374"/>
            <a:ext cx="503826" cy="403173"/>
          </a:xfrm>
          <a:prstGeom prst="line">
            <a:avLst/>
          </a:prstGeom>
        </p:spPr>
        <p:style>
          <a:lnRef idx="1">
            <a:schemeClr val="dk1"/>
          </a:lnRef>
          <a:fillRef idx="0">
            <a:schemeClr val="dk1"/>
          </a:fillRef>
          <a:effectRef idx="0">
            <a:schemeClr val="dk1"/>
          </a:effectRef>
          <a:fontRef idx="minor">
            <a:schemeClr val="tx1"/>
          </a:fontRef>
        </p:style>
      </p:cxnSp>
      <p:sp>
        <p:nvSpPr>
          <p:cNvPr id="133" name="Oval 132">
            <a:extLst>
              <a:ext uri="{FF2B5EF4-FFF2-40B4-BE49-F238E27FC236}">
                <a16:creationId xmlns:a16="http://schemas.microsoft.com/office/drawing/2014/main" id="{08E5E943-0E7A-43D1-917A-D30BBF35D88F}"/>
              </a:ext>
            </a:extLst>
          </p:cNvPr>
          <p:cNvSpPr/>
          <p:nvPr/>
        </p:nvSpPr>
        <p:spPr>
          <a:xfrm>
            <a:off x="6650598" y="4313719"/>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35" name="Straight Connector 134">
            <a:extLst>
              <a:ext uri="{FF2B5EF4-FFF2-40B4-BE49-F238E27FC236}">
                <a16:creationId xmlns:a16="http://schemas.microsoft.com/office/drawing/2014/main" id="{7BDADACA-483E-45A9-AE71-5A704ABE7CDB}"/>
              </a:ext>
            </a:extLst>
          </p:cNvPr>
          <p:cNvCxnSpPr>
            <a:cxnSpLocks/>
            <a:stCxn id="117" idx="4"/>
            <a:endCxn id="133" idx="0"/>
          </p:cNvCxnSpPr>
          <p:nvPr/>
        </p:nvCxnSpPr>
        <p:spPr>
          <a:xfrm flipH="1">
            <a:off x="7245644" y="4015903"/>
            <a:ext cx="105273" cy="297816"/>
          </a:xfrm>
          <a:prstGeom prst="line">
            <a:avLst/>
          </a:prstGeom>
        </p:spPr>
        <p:style>
          <a:lnRef idx="1">
            <a:schemeClr val="dk1"/>
          </a:lnRef>
          <a:fillRef idx="0">
            <a:schemeClr val="dk1"/>
          </a:fillRef>
          <a:effectRef idx="0">
            <a:schemeClr val="dk1"/>
          </a:effectRef>
          <a:fontRef idx="minor">
            <a:schemeClr val="tx1"/>
          </a:fontRef>
        </p:style>
      </p:cxnSp>
      <p:sp>
        <p:nvSpPr>
          <p:cNvPr id="138" name="Oval 137">
            <a:extLst>
              <a:ext uri="{FF2B5EF4-FFF2-40B4-BE49-F238E27FC236}">
                <a16:creationId xmlns:a16="http://schemas.microsoft.com/office/drawing/2014/main" id="{B5412291-98A3-47F3-8EFD-061D37753256}"/>
              </a:ext>
            </a:extLst>
          </p:cNvPr>
          <p:cNvSpPr/>
          <p:nvPr/>
        </p:nvSpPr>
        <p:spPr>
          <a:xfrm>
            <a:off x="10441931" y="4318186"/>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40" name="Oval 139">
            <a:extLst>
              <a:ext uri="{FF2B5EF4-FFF2-40B4-BE49-F238E27FC236}">
                <a16:creationId xmlns:a16="http://schemas.microsoft.com/office/drawing/2014/main" id="{2BDF230A-E216-4EFC-BB79-7371DEB3A3F0}"/>
              </a:ext>
            </a:extLst>
          </p:cNvPr>
          <p:cNvSpPr/>
          <p:nvPr/>
        </p:nvSpPr>
        <p:spPr>
          <a:xfrm>
            <a:off x="8932280" y="43137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42" name="Straight Connector 141">
            <a:extLst>
              <a:ext uri="{FF2B5EF4-FFF2-40B4-BE49-F238E27FC236}">
                <a16:creationId xmlns:a16="http://schemas.microsoft.com/office/drawing/2014/main" id="{C139C263-3315-4F30-A497-F1B3968B41DE}"/>
              </a:ext>
            </a:extLst>
          </p:cNvPr>
          <p:cNvCxnSpPr>
            <a:stCxn id="140" idx="0"/>
            <a:endCxn id="121" idx="3"/>
          </p:cNvCxnSpPr>
          <p:nvPr/>
        </p:nvCxnSpPr>
        <p:spPr>
          <a:xfrm flipV="1">
            <a:off x="9527326" y="3974567"/>
            <a:ext cx="232246" cy="339151"/>
          </a:xfrm>
          <a:prstGeom prst="line">
            <a:avLst/>
          </a:prstGeom>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48614BF4-646C-4CFB-A51D-690DF43E05D2}"/>
              </a:ext>
            </a:extLst>
          </p:cNvPr>
          <p:cNvCxnSpPr>
            <a:stCxn id="138" idx="0"/>
            <a:endCxn id="121" idx="5"/>
          </p:cNvCxnSpPr>
          <p:nvPr/>
        </p:nvCxnSpPr>
        <p:spPr>
          <a:xfrm flipH="1" flipV="1">
            <a:off x="10547308" y="3974567"/>
            <a:ext cx="489669" cy="343619"/>
          </a:xfrm>
          <a:prstGeom prst="line">
            <a:avLst/>
          </a:prstGeom>
        </p:spPr>
        <p:style>
          <a:lnRef idx="1">
            <a:schemeClr val="dk1"/>
          </a:lnRef>
          <a:fillRef idx="0">
            <a:schemeClr val="dk1"/>
          </a:fillRef>
          <a:effectRef idx="0">
            <a:schemeClr val="dk1"/>
          </a:effectRef>
          <a:fontRef idx="minor">
            <a:schemeClr val="tx1"/>
          </a:fontRef>
        </p:style>
      </p:cxnSp>
      <p:sp>
        <p:nvSpPr>
          <p:cNvPr id="145" name="TextBox 144">
            <a:extLst>
              <a:ext uri="{FF2B5EF4-FFF2-40B4-BE49-F238E27FC236}">
                <a16:creationId xmlns:a16="http://schemas.microsoft.com/office/drawing/2014/main" id="{1D415B70-5625-4742-A4BF-B8DE97A7056F}"/>
              </a:ext>
            </a:extLst>
          </p:cNvPr>
          <p:cNvSpPr txBox="1"/>
          <p:nvPr/>
        </p:nvSpPr>
        <p:spPr>
          <a:xfrm>
            <a:off x="408211" y="1346184"/>
            <a:ext cx="775699" cy="369332"/>
          </a:xfrm>
          <a:prstGeom prst="rect">
            <a:avLst/>
          </a:prstGeom>
          <a:noFill/>
        </p:spPr>
        <p:txBody>
          <a:bodyPr wrap="square" rtlCol="0">
            <a:spAutoFit/>
          </a:bodyPr>
          <a:lstStyle/>
          <a:p>
            <a:r>
              <a:rPr lang="en-GB" b="1" dirty="0"/>
              <a:t>Max</a:t>
            </a:r>
          </a:p>
        </p:txBody>
      </p:sp>
      <p:sp>
        <p:nvSpPr>
          <p:cNvPr id="146" name="TextBox 145">
            <a:extLst>
              <a:ext uri="{FF2B5EF4-FFF2-40B4-BE49-F238E27FC236}">
                <a16:creationId xmlns:a16="http://schemas.microsoft.com/office/drawing/2014/main" id="{32F73E06-AFE9-4AF7-85BE-04B03DDF90C7}"/>
              </a:ext>
            </a:extLst>
          </p:cNvPr>
          <p:cNvSpPr txBox="1"/>
          <p:nvPr/>
        </p:nvSpPr>
        <p:spPr>
          <a:xfrm>
            <a:off x="408210" y="2481169"/>
            <a:ext cx="775699" cy="369332"/>
          </a:xfrm>
          <a:prstGeom prst="rect">
            <a:avLst/>
          </a:prstGeom>
          <a:noFill/>
        </p:spPr>
        <p:txBody>
          <a:bodyPr wrap="square" rtlCol="0">
            <a:spAutoFit/>
          </a:bodyPr>
          <a:lstStyle/>
          <a:p>
            <a:r>
              <a:rPr lang="en-GB" b="1" dirty="0"/>
              <a:t>Min</a:t>
            </a:r>
          </a:p>
        </p:txBody>
      </p:sp>
      <p:sp>
        <p:nvSpPr>
          <p:cNvPr id="147" name="TextBox 146">
            <a:extLst>
              <a:ext uri="{FF2B5EF4-FFF2-40B4-BE49-F238E27FC236}">
                <a16:creationId xmlns:a16="http://schemas.microsoft.com/office/drawing/2014/main" id="{AC493A17-AC5B-4C59-843C-1D68981FF239}"/>
              </a:ext>
            </a:extLst>
          </p:cNvPr>
          <p:cNvSpPr txBox="1"/>
          <p:nvPr/>
        </p:nvSpPr>
        <p:spPr>
          <a:xfrm>
            <a:off x="435461" y="3417993"/>
            <a:ext cx="775699" cy="369332"/>
          </a:xfrm>
          <a:prstGeom prst="rect">
            <a:avLst/>
          </a:prstGeom>
          <a:noFill/>
        </p:spPr>
        <p:txBody>
          <a:bodyPr wrap="square" rtlCol="0">
            <a:spAutoFit/>
          </a:bodyPr>
          <a:lstStyle/>
          <a:p>
            <a:r>
              <a:rPr lang="en-GB" b="1" dirty="0"/>
              <a:t>Max</a:t>
            </a:r>
          </a:p>
        </p:txBody>
      </p:sp>
      <p:sp>
        <p:nvSpPr>
          <p:cNvPr id="148" name="TextBox 147">
            <a:extLst>
              <a:ext uri="{FF2B5EF4-FFF2-40B4-BE49-F238E27FC236}">
                <a16:creationId xmlns:a16="http://schemas.microsoft.com/office/drawing/2014/main" id="{14CEBF94-9CBA-4A9F-B83E-2BD17701AE92}"/>
              </a:ext>
            </a:extLst>
          </p:cNvPr>
          <p:cNvSpPr txBox="1"/>
          <p:nvPr/>
        </p:nvSpPr>
        <p:spPr>
          <a:xfrm>
            <a:off x="-58057" y="4408924"/>
            <a:ext cx="775699" cy="369332"/>
          </a:xfrm>
          <a:prstGeom prst="rect">
            <a:avLst/>
          </a:prstGeom>
          <a:noFill/>
        </p:spPr>
        <p:txBody>
          <a:bodyPr wrap="square" rtlCol="0">
            <a:spAutoFit/>
          </a:bodyPr>
          <a:lstStyle/>
          <a:p>
            <a:r>
              <a:rPr lang="en-GB" b="1" dirty="0"/>
              <a:t>Min</a:t>
            </a:r>
          </a:p>
        </p:txBody>
      </p:sp>
    </p:spTree>
    <p:extLst>
      <p:ext uri="{BB962C8B-B14F-4D97-AF65-F5344CB8AC3E}">
        <p14:creationId xmlns:p14="http://schemas.microsoft.com/office/powerpoint/2010/main" val="21703877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DAA74-B2CB-48B2-BCBF-2367BD44F02E}"/>
              </a:ext>
            </a:extLst>
          </p:cNvPr>
          <p:cNvSpPr>
            <a:spLocks noGrp="1"/>
          </p:cNvSpPr>
          <p:nvPr>
            <p:ph type="title"/>
          </p:nvPr>
        </p:nvSpPr>
        <p:spPr>
          <a:xfrm>
            <a:off x="2231136" y="106799"/>
            <a:ext cx="7729728" cy="1188720"/>
          </a:xfrm>
        </p:spPr>
        <p:txBody>
          <a:bodyPr/>
          <a:lstStyle/>
          <a:p>
            <a:r>
              <a:rPr lang="en-GB" dirty="0"/>
              <a:t>Minimax</a:t>
            </a:r>
          </a:p>
        </p:txBody>
      </p:sp>
      <p:sp>
        <p:nvSpPr>
          <p:cNvPr id="4" name="Oval 3">
            <a:extLst>
              <a:ext uri="{FF2B5EF4-FFF2-40B4-BE49-F238E27FC236}">
                <a16:creationId xmlns:a16="http://schemas.microsoft.com/office/drawing/2014/main" id="{C0842D9E-B31E-42E2-8766-A19686CE4C49}"/>
              </a:ext>
            </a:extLst>
          </p:cNvPr>
          <p:cNvSpPr/>
          <p:nvPr/>
        </p:nvSpPr>
        <p:spPr>
          <a:xfrm>
            <a:off x="5203860" y="1530850"/>
            <a:ext cx="1505165"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a:extLst>
              <a:ext uri="{FF2B5EF4-FFF2-40B4-BE49-F238E27FC236}">
                <a16:creationId xmlns:a16="http://schemas.microsoft.com/office/drawing/2014/main" id="{453E1E49-F375-475A-A5CD-4271671CE33E}"/>
              </a:ext>
            </a:extLst>
          </p:cNvPr>
          <p:cNvCxnSpPr>
            <a:cxnSpLocks/>
            <a:stCxn id="4" idx="3"/>
            <a:endCxn id="13" idx="0"/>
          </p:cNvCxnSpPr>
          <p:nvPr/>
        </p:nvCxnSpPr>
        <p:spPr>
          <a:xfrm flipH="1">
            <a:off x="3882385" y="2100870"/>
            <a:ext cx="1541901" cy="470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A8F1352-1619-4B41-B751-7A327A5A7E80}"/>
              </a:ext>
            </a:extLst>
          </p:cNvPr>
          <p:cNvCxnSpPr>
            <a:cxnSpLocks/>
            <a:stCxn id="4" idx="5"/>
            <a:endCxn id="16" idx="0"/>
          </p:cNvCxnSpPr>
          <p:nvPr/>
        </p:nvCxnSpPr>
        <p:spPr>
          <a:xfrm>
            <a:off x="6488599" y="2100870"/>
            <a:ext cx="2628859" cy="3304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F0472C72-8149-4523-BF0D-C7855DDAEB6D}"/>
              </a:ext>
            </a:extLst>
          </p:cNvPr>
          <p:cNvSpPr/>
          <p:nvPr/>
        </p:nvSpPr>
        <p:spPr>
          <a:xfrm>
            <a:off x="3129802" y="2571166"/>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6" name="Oval 15">
            <a:extLst>
              <a:ext uri="{FF2B5EF4-FFF2-40B4-BE49-F238E27FC236}">
                <a16:creationId xmlns:a16="http://schemas.microsoft.com/office/drawing/2014/main" id="{CB35A82E-902E-486A-8F4F-ADBA64435AE1}"/>
              </a:ext>
            </a:extLst>
          </p:cNvPr>
          <p:cNvSpPr/>
          <p:nvPr/>
        </p:nvSpPr>
        <p:spPr>
          <a:xfrm>
            <a:off x="8364875" y="2431354"/>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Connector 21">
            <a:extLst>
              <a:ext uri="{FF2B5EF4-FFF2-40B4-BE49-F238E27FC236}">
                <a16:creationId xmlns:a16="http://schemas.microsoft.com/office/drawing/2014/main" id="{8B762397-3C98-4B24-A4CF-FF84BA49E836}"/>
              </a:ext>
            </a:extLst>
          </p:cNvPr>
          <p:cNvCxnSpPr>
            <a:cxnSpLocks/>
            <a:stCxn id="13" idx="3"/>
            <a:endCxn id="29" idx="0"/>
          </p:cNvCxnSpPr>
          <p:nvPr/>
        </p:nvCxnSpPr>
        <p:spPr>
          <a:xfrm flipH="1">
            <a:off x="2300330" y="3141186"/>
            <a:ext cx="1049898" cy="276931"/>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5408DB73-82F5-48F3-8C72-11B81CA459AF}"/>
              </a:ext>
            </a:extLst>
          </p:cNvPr>
          <p:cNvCxnSpPr>
            <a:cxnSpLocks/>
            <a:stCxn id="13" idx="4"/>
            <a:endCxn id="31" idx="0"/>
          </p:cNvCxnSpPr>
          <p:nvPr/>
        </p:nvCxnSpPr>
        <p:spPr>
          <a:xfrm>
            <a:off x="3882385" y="3238986"/>
            <a:ext cx="0" cy="21819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F6E3E1B-D2FE-473A-AFD0-04FE381FA1EE}"/>
              </a:ext>
            </a:extLst>
          </p:cNvPr>
          <p:cNvCxnSpPr>
            <a:cxnSpLocks/>
            <a:stCxn id="13" idx="5"/>
            <a:endCxn id="39" idx="0"/>
          </p:cNvCxnSpPr>
          <p:nvPr/>
        </p:nvCxnSpPr>
        <p:spPr>
          <a:xfrm>
            <a:off x="4414541" y="3141186"/>
            <a:ext cx="789319" cy="368842"/>
          </a:xfrm>
          <a:prstGeom prst="line">
            <a:avLst/>
          </a:prstGeom>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D99F9DBF-CA64-4226-BC70-550FDB4ECC05}"/>
              </a:ext>
            </a:extLst>
          </p:cNvPr>
          <p:cNvSpPr/>
          <p:nvPr/>
        </p:nvSpPr>
        <p:spPr>
          <a:xfrm>
            <a:off x="1743317" y="341811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31" name="Oval 30">
            <a:extLst>
              <a:ext uri="{FF2B5EF4-FFF2-40B4-BE49-F238E27FC236}">
                <a16:creationId xmlns:a16="http://schemas.microsoft.com/office/drawing/2014/main" id="{F4111952-A080-4713-B976-D368369F23FD}"/>
              </a:ext>
            </a:extLst>
          </p:cNvPr>
          <p:cNvSpPr/>
          <p:nvPr/>
        </p:nvSpPr>
        <p:spPr>
          <a:xfrm>
            <a:off x="3389498" y="3457181"/>
            <a:ext cx="985774"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39" name="Oval 38">
            <a:extLst>
              <a:ext uri="{FF2B5EF4-FFF2-40B4-BE49-F238E27FC236}">
                <a16:creationId xmlns:a16="http://schemas.microsoft.com/office/drawing/2014/main" id="{3465E2BE-8F28-4B3E-BEBB-5265AB670692}"/>
              </a:ext>
            </a:extLst>
          </p:cNvPr>
          <p:cNvSpPr/>
          <p:nvPr/>
        </p:nvSpPr>
        <p:spPr>
          <a:xfrm>
            <a:off x="4744091" y="3510028"/>
            <a:ext cx="919537"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43" name="Oval 42">
            <a:extLst>
              <a:ext uri="{FF2B5EF4-FFF2-40B4-BE49-F238E27FC236}">
                <a16:creationId xmlns:a16="http://schemas.microsoft.com/office/drawing/2014/main" id="{73C9C3CE-BEA5-4465-BB1E-FA39674A3970}"/>
              </a:ext>
            </a:extLst>
          </p:cNvPr>
          <p:cNvSpPr/>
          <p:nvPr/>
        </p:nvSpPr>
        <p:spPr>
          <a:xfrm>
            <a:off x="588864" y="43548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54" name="Straight Connector 53">
            <a:extLst>
              <a:ext uri="{FF2B5EF4-FFF2-40B4-BE49-F238E27FC236}">
                <a16:creationId xmlns:a16="http://schemas.microsoft.com/office/drawing/2014/main" id="{852BF1DF-E70A-4E76-9367-D50E1FCC733E}"/>
              </a:ext>
            </a:extLst>
          </p:cNvPr>
          <p:cNvCxnSpPr>
            <a:cxnSpLocks/>
            <a:stCxn id="29" idx="3"/>
            <a:endCxn id="43" idx="0"/>
          </p:cNvCxnSpPr>
          <p:nvPr/>
        </p:nvCxnSpPr>
        <p:spPr>
          <a:xfrm flipH="1">
            <a:off x="1183910" y="3988137"/>
            <a:ext cx="722552" cy="366681"/>
          </a:xfrm>
          <a:prstGeom prst="line">
            <a:avLst/>
          </a:prstGeom>
        </p:spPr>
        <p:style>
          <a:lnRef idx="1">
            <a:schemeClr val="dk1"/>
          </a:lnRef>
          <a:fillRef idx="0">
            <a:schemeClr val="dk1"/>
          </a:fillRef>
          <a:effectRef idx="0">
            <a:schemeClr val="dk1"/>
          </a:effectRef>
          <a:fontRef idx="minor">
            <a:schemeClr val="tx1"/>
          </a:fontRef>
        </p:style>
      </p:cxnSp>
      <p:sp>
        <p:nvSpPr>
          <p:cNvPr id="57" name="Oval 56">
            <a:extLst>
              <a:ext uri="{FF2B5EF4-FFF2-40B4-BE49-F238E27FC236}">
                <a16:creationId xmlns:a16="http://schemas.microsoft.com/office/drawing/2014/main" id="{1F17784B-1E1C-46E9-850B-83C1C1089130}"/>
              </a:ext>
            </a:extLst>
          </p:cNvPr>
          <p:cNvSpPr/>
          <p:nvPr/>
        </p:nvSpPr>
        <p:spPr>
          <a:xfrm>
            <a:off x="1896173" y="4313720"/>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cxnSp>
        <p:nvCxnSpPr>
          <p:cNvPr id="61" name="Straight Connector 60">
            <a:extLst>
              <a:ext uri="{FF2B5EF4-FFF2-40B4-BE49-F238E27FC236}">
                <a16:creationId xmlns:a16="http://schemas.microsoft.com/office/drawing/2014/main" id="{D703F553-5ABD-4F8C-8B15-9DFA39EDCF27}"/>
              </a:ext>
            </a:extLst>
          </p:cNvPr>
          <p:cNvCxnSpPr>
            <a:stCxn id="57" idx="0"/>
            <a:endCxn id="29" idx="4"/>
          </p:cNvCxnSpPr>
          <p:nvPr/>
        </p:nvCxnSpPr>
        <p:spPr>
          <a:xfrm flipH="1" flipV="1">
            <a:off x="2300330" y="4085937"/>
            <a:ext cx="190889" cy="227783"/>
          </a:xfrm>
          <a:prstGeom prst="line">
            <a:avLst/>
          </a:prstGeom>
        </p:spPr>
        <p:style>
          <a:lnRef idx="1">
            <a:schemeClr val="dk1"/>
          </a:lnRef>
          <a:fillRef idx="0">
            <a:schemeClr val="dk1"/>
          </a:fillRef>
          <a:effectRef idx="0">
            <a:schemeClr val="dk1"/>
          </a:effectRef>
          <a:fontRef idx="minor">
            <a:schemeClr val="tx1"/>
          </a:fontRef>
        </p:style>
      </p:cxnSp>
      <p:sp>
        <p:nvSpPr>
          <p:cNvPr id="79" name="Oval 78">
            <a:extLst>
              <a:ext uri="{FF2B5EF4-FFF2-40B4-BE49-F238E27FC236}">
                <a16:creationId xmlns:a16="http://schemas.microsoft.com/office/drawing/2014/main" id="{A94D1437-C619-423A-B491-93289E1E6E4E}"/>
              </a:ext>
            </a:extLst>
          </p:cNvPr>
          <p:cNvSpPr/>
          <p:nvPr/>
        </p:nvSpPr>
        <p:spPr>
          <a:xfrm>
            <a:off x="3185181"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80" name="Oval 79">
            <a:extLst>
              <a:ext uri="{FF2B5EF4-FFF2-40B4-BE49-F238E27FC236}">
                <a16:creationId xmlns:a16="http://schemas.microsoft.com/office/drawing/2014/main" id="{47152237-FF48-41F3-8BD4-FA1CF69A658D}"/>
              </a:ext>
            </a:extLst>
          </p:cNvPr>
          <p:cNvSpPr/>
          <p:nvPr/>
        </p:nvSpPr>
        <p:spPr>
          <a:xfrm>
            <a:off x="4474189"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85" name="Straight Connector 84">
            <a:extLst>
              <a:ext uri="{FF2B5EF4-FFF2-40B4-BE49-F238E27FC236}">
                <a16:creationId xmlns:a16="http://schemas.microsoft.com/office/drawing/2014/main" id="{6DA29014-BA5B-47C1-910B-5056AFBCB071}"/>
              </a:ext>
            </a:extLst>
          </p:cNvPr>
          <p:cNvCxnSpPr>
            <a:cxnSpLocks/>
            <a:stCxn id="31" idx="3"/>
            <a:endCxn id="79" idx="0"/>
          </p:cNvCxnSpPr>
          <p:nvPr/>
        </p:nvCxnSpPr>
        <p:spPr>
          <a:xfrm>
            <a:off x="3533861" y="3960515"/>
            <a:ext cx="246366" cy="394138"/>
          </a:xfrm>
          <a:prstGeom prst="line">
            <a:avLst/>
          </a:prstGeom>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17DCCC72-CEE0-4753-8377-67C02327778F}"/>
              </a:ext>
            </a:extLst>
          </p:cNvPr>
          <p:cNvCxnSpPr>
            <a:cxnSpLocks/>
            <a:stCxn id="31" idx="5"/>
            <a:endCxn id="80" idx="0"/>
          </p:cNvCxnSpPr>
          <p:nvPr/>
        </p:nvCxnSpPr>
        <p:spPr>
          <a:xfrm>
            <a:off x="4230909" y="3960515"/>
            <a:ext cx="838326" cy="394138"/>
          </a:xfrm>
          <a:prstGeom prst="line">
            <a:avLst/>
          </a:prstGeom>
        </p:spPr>
        <p:style>
          <a:lnRef idx="1">
            <a:schemeClr val="dk1"/>
          </a:lnRef>
          <a:fillRef idx="0">
            <a:schemeClr val="dk1"/>
          </a:fillRef>
          <a:effectRef idx="0">
            <a:schemeClr val="dk1"/>
          </a:effectRef>
          <a:fontRef idx="minor">
            <a:schemeClr val="tx1"/>
          </a:fontRef>
        </p:style>
      </p:cxnSp>
      <p:sp>
        <p:nvSpPr>
          <p:cNvPr id="117" name="Oval 116">
            <a:extLst>
              <a:ext uri="{FF2B5EF4-FFF2-40B4-BE49-F238E27FC236}">
                <a16:creationId xmlns:a16="http://schemas.microsoft.com/office/drawing/2014/main" id="{BA4AE388-ADC6-4486-8F82-B8D6F598680D}"/>
              </a:ext>
            </a:extLst>
          </p:cNvPr>
          <p:cNvSpPr/>
          <p:nvPr/>
        </p:nvSpPr>
        <p:spPr>
          <a:xfrm>
            <a:off x="6793904" y="3348083"/>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
            </a:r>
          </a:p>
        </p:txBody>
      </p:sp>
      <p:cxnSp>
        <p:nvCxnSpPr>
          <p:cNvPr id="119" name="Straight Connector 118">
            <a:extLst>
              <a:ext uri="{FF2B5EF4-FFF2-40B4-BE49-F238E27FC236}">
                <a16:creationId xmlns:a16="http://schemas.microsoft.com/office/drawing/2014/main" id="{1BEB6642-08C3-48E5-9562-95B30C900A10}"/>
              </a:ext>
            </a:extLst>
          </p:cNvPr>
          <p:cNvCxnSpPr>
            <a:cxnSpLocks/>
            <a:stCxn id="117" idx="0"/>
            <a:endCxn id="16" idx="3"/>
          </p:cNvCxnSpPr>
          <p:nvPr/>
        </p:nvCxnSpPr>
        <p:spPr>
          <a:xfrm flipV="1">
            <a:off x="7350917" y="3001374"/>
            <a:ext cx="1234384" cy="346709"/>
          </a:xfrm>
          <a:prstGeom prst="line">
            <a:avLst/>
          </a:prstGeom>
        </p:spPr>
        <p:style>
          <a:lnRef idx="1">
            <a:schemeClr val="dk1"/>
          </a:lnRef>
          <a:fillRef idx="0">
            <a:schemeClr val="dk1"/>
          </a:fillRef>
          <a:effectRef idx="0">
            <a:schemeClr val="dk1"/>
          </a:effectRef>
          <a:fontRef idx="minor">
            <a:schemeClr val="tx1"/>
          </a:fontRef>
        </p:style>
      </p:cxnSp>
      <p:sp>
        <p:nvSpPr>
          <p:cNvPr id="121" name="Oval 120">
            <a:extLst>
              <a:ext uri="{FF2B5EF4-FFF2-40B4-BE49-F238E27FC236}">
                <a16:creationId xmlns:a16="http://schemas.microsoft.com/office/drawing/2014/main" id="{1A37CEB1-5191-4673-8113-753D1BFC5DF8}"/>
              </a:ext>
            </a:extLst>
          </p:cNvPr>
          <p:cNvSpPr/>
          <p:nvPr/>
        </p:nvSpPr>
        <p:spPr>
          <a:xfrm>
            <a:off x="9596427" y="340454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3" name="Straight Connector 122">
            <a:extLst>
              <a:ext uri="{FF2B5EF4-FFF2-40B4-BE49-F238E27FC236}">
                <a16:creationId xmlns:a16="http://schemas.microsoft.com/office/drawing/2014/main" id="{EE135321-FEB2-4BA1-8DC5-514F85D21FB8}"/>
              </a:ext>
            </a:extLst>
          </p:cNvPr>
          <p:cNvCxnSpPr>
            <a:cxnSpLocks/>
            <a:stCxn id="121" idx="0"/>
            <a:endCxn id="16" idx="5"/>
          </p:cNvCxnSpPr>
          <p:nvPr/>
        </p:nvCxnSpPr>
        <p:spPr>
          <a:xfrm flipH="1" flipV="1">
            <a:off x="9649614" y="3001374"/>
            <a:ext cx="503826" cy="403173"/>
          </a:xfrm>
          <a:prstGeom prst="line">
            <a:avLst/>
          </a:prstGeom>
        </p:spPr>
        <p:style>
          <a:lnRef idx="1">
            <a:schemeClr val="dk1"/>
          </a:lnRef>
          <a:fillRef idx="0">
            <a:schemeClr val="dk1"/>
          </a:fillRef>
          <a:effectRef idx="0">
            <a:schemeClr val="dk1"/>
          </a:effectRef>
          <a:fontRef idx="minor">
            <a:schemeClr val="tx1"/>
          </a:fontRef>
        </p:style>
      </p:cxnSp>
      <p:sp>
        <p:nvSpPr>
          <p:cNvPr id="133" name="Oval 132">
            <a:extLst>
              <a:ext uri="{FF2B5EF4-FFF2-40B4-BE49-F238E27FC236}">
                <a16:creationId xmlns:a16="http://schemas.microsoft.com/office/drawing/2014/main" id="{08E5E943-0E7A-43D1-917A-D30BBF35D88F}"/>
              </a:ext>
            </a:extLst>
          </p:cNvPr>
          <p:cNvSpPr/>
          <p:nvPr/>
        </p:nvSpPr>
        <p:spPr>
          <a:xfrm>
            <a:off x="6650598" y="4313719"/>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35" name="Straight Connector 134">
            <a:extLst>
              <a:ext uri="{FF2B5EF4-FFF2-40B4-BE49-F238E27FC236}">
                <a16:creationId xmlns:a16="http://schemas.microsoft.com/office/drawing/2014/main" id="{7BDADACA-483E-45A9-AE71-5A704ABE7CDB}"/>
              </a:ext>
            </a:extLst>
          </p:cNvPr>
          <p:cNvCxnSpPr>
            <a:cxnSpLocks/>
            <a:stCxn id="117" idx="4"/>
            <a:endCxn id="133" idx="0"/>
          </p:cNvCxnSpPr>
          <p:nvPr/>
        </p:nvCxnSpPr>
        <p:spPr>
          <a:xfrm flipH="1">
            <a:off x="7245644" y="4015903"/>
            <a:ext cx="105273" cy="297816"/>
          </a:xfrm>
          <a:prstGeom prst="line">
            <a:avLst/>
          </a:prstGeom>
        </p:spPr>
        <p:style>
          <a:lnRef idx="1">
            <a:schemeClr val="dk1"/>
          </a:lnRef>
          <a:fillRef idx="0">
            <a:schemeClr val="dk1"/>
          </a:fillRef>
          <a:effectRef idx="0">
            <a:schemeClr val="dk1"/>
          </a:effectRef>
          <a:fontRef idx="minor">
            <a:schemeClr val="tx1"/>
          </a:fontRef>
        </p:style>
      </p:cxnSp>
      <p:sp>
        <p:nvSpPr>
          <p:cNvPr id="138" name="Oval 137">
            <a:extLst>
              <a:ext uri="{FF2B5EF4-FFF2-40B4-BE49-F238E27FC236}">
                <a16:creationId xmlns:a16="http://schemas.microsoft.com/office/drawing/2014/main" id="{B5412291-98A3-47F3-8EFD-061D37753256}"/>
              </a:ext>
            </a:extLst>
          </p:cNvPr>
          <p:cNvSpPr/>
          <p:nvPr/>
        </p:nvSpPr>
        <p:spPr>
          <a:xfrm>
            <a:off x="10441931" y="4318186"/>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40" name="Oval 139">
            <a:extLst>
              <a:ext uri="{FF2B5EF4-FFF2-40B4-BE49-F238E27FC236}">
                <a16:creationId xmlns:a16="http://schemas.microsoft.com/office/drawing/2014/main" id="{2BDF230A-E216-4EFC-BB79-7371DEB3A3F0}"/>
              </a:ext>
            </a:extLst>
          </p:cNvPr>
          <p:cNvSpPr/>
          <p:nvPr/>
        </p:nvSpPr>
        <p:spPr>
          <a:xfrm>
            <a:off x="8932280" y="43137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42" name="Straight Connector 141">
            <a:extLst>
              <a:ext uri="{FF2B5EF4-FFF2-40B4-BE49-F238E27FC236}">
                <a16:creationId xmlns:a16="http://schemas.microsoft.com/office/drawing/2014/main" id="{C139C263-3315-4F30-A497-F1B3968B41DE}"/>
              </a:ext>
            </a:extLst>
          </p:cNvPr>
          <p:cNvCxnSpPr>
            <a:stCxn id="140" idx="0"/>
            <a:endCxn id="121" idx="3"/>
          </p:cNvCxnSpPr>
          <p:nvPr/>
        </p:nvCxnSpPr>
        <p:spPr>
          <a:xfrm flipV="1">
            <a:off x="9527326" y="3974567"/>
            <a:ext cx="232246" cy="339151"/>
          </a:xfrm>
          <a:prstGeom prst="line">
            <a:avLst/>
          </a:prstGeom>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48614BF4-646C-4CFB-A51D-690DF43E05D2}"/>
              </a:ext>
            </a:extLst>
          </p:cNvPr>
          <p:cNvCxnSpPr>
            <a:stCxn id="138" idx="0"/>
            <a:endCxn id="121" idx="5"/>
          </p:cNvCxnSpPr>
          <p:nvPr/>
        </p:nvCxnSpPr>
        <p:spPr>
          <a:xfrm flipH="1" flipV="1">
            <a:off x="10547308" y="3974567"/>
            <a:ext cx="489669" cy="343619"/>
          </a:xfrm>
          <a:prstGeom prst="line">
            <a:avLst/>
          </a:prstGeom>
        </p:spPr>
        <p:style>
          <a:lnRef idx="1">
            <a:schemeClr val="dk1"/>
          </a:lnRef>
          <a:fillRef idx="0">
            <a:schemeClr val="dk1"/>
          </a:fillRef>
          <a:effectRef idx="0">
            <a:schemeClr val="dk1"/>
          </a:effectRef>
          <a:fontRef idx="minor">
            <a:schemeClr val="tx1"/>
          </a:fontRef>
        </p:style>
      </p:cxnSp>
      <p:sp>
        <p:nvSpPr>
          <p:cNvPr id="145" name="TextBox 144">
            <a:extLst>
              <a:ext uri="{FF2B5EF4-FFF2-40B4-BE49-F238E27FC236}">
                <a16:creationId xmlns:a16="http://schemas.microsoft.com/office/drawing/2014/main" id="{1D415B70-5625-4742-A4BF-B8DE97A7056F}"/>
              </a:ext>
            </a:extLst>
          </p:cNvPr>
          <p:cNvSpPr txBox="1"/>
          <p:nvPr/>
        </p:nvSpPr>
        <p:spPr>
          <a:xfrm>
            <a:off x="408211" y="1346184"/>
            <a:ext cx="775699" cy="369332"/>
          </a:xfrm>
          <a:prstGeom prst="rect">
            <a:avLst/>
          </a:prstGeom>
          <a:noFill/>
        </p:spPr>
        <p:txBody>
          <a:bodyPr wrap="square" rtlCol="0">
            <a:spAutoFit/>
          </a:bodyPr>
          <a:lstStyle/>
          <a:p>
            <a:r>
              <a:rPr lang="en-GB" b="1" dirty="0"/>
              <a:t>Max</a:t>
            </a:r>
          </a:p>
        </p:txBody>
      </p:sp>
      <p:sp>
        <p:nvSpPr>
          <p:cNvPr id="146" name="TextBox 145">
            <a:extLst>
              <a:ext uri="{FF2B5EF4-FFF2-40B4-BE49-F238E27FC236}">
                <a16:creationId xmlns:a16="http://schemas.microsoft.com/office/drawing/2014/main" id="{32F73E06-AFE9-4AF7-85BE-04B03DDF90C7}"/>
              </a:ext>
            </a:extLst>
          </p:cNvPr>
          <p:cNvSpPr txBox="1"/>
          <p:nvPr/>
        </p:nvSpPr>
        <p:spPr>
          <a:xfrm>
            <a:off x="408210" y="2481169"/>
            <a:ext cx="775699" cy="369332"/>
          </a:xfrm>
          <a:prstGeom prst="rect">
            <a:avLst/>
          </a:prstGeom>
          <a:noFill/>
        </p:spPr>
        <p:txBody>
          <a:bodyPr wrap="square" rtlCol="0">
            <a:spAutoFit/>
          </a:bodyPr>
          <a:lstStyle/>
          <a:p>
            <a:r>
              <a:rPr lang="en-GB" b="1" dirty="0"/>
              <a:t>Min</a:t>
            </a:r>
          </a:p>
        </p:txBody>
      </p:sp>
      <p:sp>
        <p:nvSpPr>
          <p:cNvPr id="147" name="TextBox 146">
            <a:extLst>
              <a:ext uri="{FF2B5EF4-FFF2-40B4-BE49-F238E27FC236}">
                <a16:creationId xmlns:a16="http://schemas.microsoft.com/office/drawing/2014/main" id="{AC493A17-AC5B-4C59-843C-1D68981FF239}"/>
              </a:ext>
            </a:extLst>
          </p:cNvPr>
          <p:cNvSpPr txBox="1"/>
          <p:nvPr/>
        </p:nvSpPr>
        <p:spPr>
          <a:xfrm>
            <a:off x="435461" y="3417993"/>
            <a:ext cx="775699" cy="369332"/>
          </a:xfrm>
          <a:prstGeom prst="rect">
            <a:avLst/>
          </a:prstGeom>
          <a:noFill/>
        </p:spPr>
        <p:txBody>
          <a:bodyPr wrap="square" rtlCol="0">
            <a:spAutoFit/>
          </a:bodyPr>
          <a:lstStyle/>
          <a:p>
            <a:r>
              <a:rPr lang="en-GB" b="1" dirty="0"/>
              <a:t>Max</a:t>
            </a:r>
          </a:p>
        </p:txBody>
      </p:sp>
      <p:sp>
        <p:nvSpPr>
          <p:cNvPr id="148" name="TextBox 147">
            <a:extLst>
              <a:ext uri="{FF2B5EF4-FFF2-40B4-BE49-F238E27FC236}">
                <a16:creationId xmlns:a16="http://schemas.microsoft.com/office/drawing/2014/main" id="{14CEBF94-9CBA-4A9F-B83E-2BD17701AE92}"/>
              </a:ext>
            </a:extLst>
          </p:cNvPr>
          <p:cNvSpPr txBox="1"/>
          <p:nvPr/>
        </p:nvSpPr>
        <p:spPr>
          <a:xfrm>
            <a:off x="-58057" y="4408924"/>
            <a:ext cx="775699" cy="369332"/>
          </a:xfrm>
          <a:prstGeom prst="rect">
            <a:avLst/>
          </a:prstGeom>
          <a:noFill/>
        </p:spPr>
        <p:txBody>
          <a:bodyPr wrap="square" rtlCol="0">
            <a:spAutoFit/>
          </a:bodyPr>
          <a:lstStyle/>
          <a:p>
            <a:r>
              <a:rPr lang="en-GB" b="1" dirty="0"/>
              <a:t>Min</a:t>
            </a:r>
          </a:p>
        </p:txBody>
      </p:sp>
    </p:spTree>
    <p:extLst>
      <p:ext uri="{BB962C8B-B14F-4D97-AF65-F5344CB8AC3E}">
        <p14:creationId xmlns:p14="http://schemas.microsoft.com/office/powerpoint/2010/main" val="453975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DAA74-B2CB-48B2-BCBF-2367BD44F02E}"/>
              </a:ext>
            </a:extLst>
          </p:cNvPr>
          <p:cNvSpPr>
            <a:spLocks noGrp="1"/>
          </p:cNvSpPr>
          <p:nvPr>
            <p:ph type="title"/>
          </p:nvPr>
        </p:nvSpPr>
        <p:spPr>
          <a:xfrm>
            <a:off x="2231136" y="106799"/>
            <a:ext cx="7729728" cy="1188720"/>
          </a:xfrm>
        </p:spPr>
        <p:txBody>
          <a:bodyPr/>
          <a:lstStyle/>
          <a:p>
            <a:r>
              <a:rPr lang="en-GB" dirty="0"/>
              <a:t>Minimax</a:t>
            </a:r>
          </a:p>
        </p:txBody>
      </p:sp>
      <p:sp>
        <p:nvSpPr>
          <p:cNvPr id="4" name="Oval 3">
            <a:extLst>
              <a:ext uri="{FF2B5EF4-FFF2-40B4-BE49-F238E27FC236}">
                <a16:creationId xmlns:a16="http://schemas.microsoft.com/office/drawing/2014/main" id="{C0842D9E-B31E-42E2-8766-A19686CE4C49}"/>
              </a:ext>
            </a:extLst>
          </p:cNvPr>
          <p:cNvSpPr/>
          <p:nvPr/>
        </p:nvSpPr>
        <p:spPr>
          <a:xfrm>
            <a:off x="5203860" y="1530850"/>
            <a:ext cx="1505165"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a:extLst>
              <a:ext uri="{FF2B5EF4-FFF2-40B4-BE49-F238E27FC236}">
                <a16:creationId xmlns:a16="http://schemas.microsoft.com/office/drawing/2014/main" id="{453E1E49-F375-475A-A5CD-4271671CE33E}"/>
              </a:ext>
            </a:extLst>
          </p:cNvPr>
          <p:cNvCxnSpPr>
            <a:cxnSpLocks/>
            <a:stCxn id="4" idx="3"/>
            <a:endCxn id="13" idx="0"/>
          </p:cNvCxnSpPr>
          <p:nvPr/>
        </p:nvCxnSpPr>
        <p:spPr>
          <a:xfrm flipH="1">
            <a:off x="3882385" y="2100870"/>
            <a:ext cx="1541901" cy="470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A8F1352-1619-4B41-B751-7A327A5A7E80}"/>
              </a:ext>
            </a:extLst>
          </p:cNvPr>
          <p:cNvCxnSpPr>
            <a:cxnSpLocks/>
            <a:stCxn id="4" idx="5"/>
            <a:endCxn id="16" idx="0"/>
          </p:cNvCxnSpPr>
          <p:nvPr/>
        </p:nvCxnSpPr>
        <p:spPr>
          <a:xfrm>
            <a:off x="6488599" y="2100870"/>
            <a:ext cx="2628859" cy="3304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F0472C72-8149-4523-BF0D-C7855DDAEB6D}"/>
              </a:ext>
            </a:extLst>
          </p:cNvPr>
          <p:cNvSpPr/>
          <p:nvPr/>
        </p:nvSpPr>
        <p:spPr>
          <a:xfrm>
            <a:off x="3129802" y="2571166"/>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6" name="Oval 15">
            <a:extLst>
              <a:ext uri="{FF2B5EF4-FFF2-40B4-BE49-F238E27FC236}">
                <a16:creationId xmlns:a16="http://schemas.microsoft.com/office/drawing/2014/main" id="{CB35A82E-902E-486A-8F4F-ADBA64435AE1}"/>
              </a:ext>
            </a:extLst>
          </p:cNvPr>
          <p:cNvSpPr/>
          <p:nvPr/>
        </p:nvSpPr>
        <p:spPr>
          <a:xfrm>
            <a:off x="8364875" y="2431354"/>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Connector 21">
            <a:extLst>
              <a:ext uri="{FF2B5EF4-FFF2-40B4-BE49-F238E27FC236}">
                <a16:creationId xmlns:a16="http://schemas.microsoft.com/office/drawing/2014/main" id="{8B762397-3C98-4B24-A4CF-FF84BA49E836}"/>
              </a:ext>
            </a:extLst>
          </p:cNvPr>
          <p:cNvCxnSpPr>
            <a:cxnSpLocks/>
            <a:stCxn id="13" idx="3"/>
            <a:endCxn id="29" idx="0"/>
          </p:cNvCxnSpPr>
          <p:nvPr/>
        </p:nvCxnSpPr>
        <p:spPr>
          <a:xfrm flipH="1">
            <a:off x="2300330" y="3141186"/>
            <a:ext cx="1049898" cy="276931"/>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5408DB73-82F5-48F3-8C72-11B81CA459AF}"/>
              </a:ext>
            </a:extLst>
          </p:cNvPr>
          <p:cNvCxnSpPr>
            <a:cxnSpLocks/>
            <a:stCxn id="13" idx="4"/>
            <a:endCxn id="31" idx="0"/>
          </p:cNvCxnSpPr>
          <p:nvPr/>
        </p:nvCxnSpPr>
        <p:spPr>
          <a:xfrm>
            <a:off x="3882385" y="3238986"/>
            <a:ext cx="0" cy="21819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F6E3E1B-D2FE-473A-AFD0-04FE381FA1EE}"/>
              </a:ext>
            </a:extLst>
          </p:cNvPr>
          <p:cNvCxnSpPr>
            <a:cxnSpLocks/>
            <a:stCxn id="13" idx="5"/>
            <a:endCxn id="39" idx="0"/>
          </p:cNvCxnSpPr>
          <p:nvPr/>
        </p:nvCxnSpPr>
        <p:spPr>
          <a:xfrm>
            <a:off x="4414541" y="3141186"/>
            <a:ext cx="789319" cy="368842"/>
          </a:xfrm>
          <a:prstGeom prst="line">
            <a:avLst/>
          </a:prstGeom>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D99F9DBF-CA64-4226-BC70-550FDB4ECC05}"/>
              </a:ext>
            </a:extLst>
          </p:cNvPr>
          <p:cNvSpPr/>
          <p:nvPr/>
        </p:nvSpPr>
        <p:spPr>
          <a:xfrm>
            <a:off x="1743317" y="341811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31" name="Oval 30">
            <a:extLst>
              <a:ext uri="{FF2B5EF4-FFF2-40B4-BE49-F238E27FC236}">
                <a16:creationId xmlns:a16="http://schemas.microsoft.com/office/drawing/2014/main" id="{F4111952-A080-4713-B976-D368369F23FD}"/>
              </a:ext>
            </a:extLst>
          </p:cNvPr>
          <p:cNvSpPr/>
          <p:nvPr/>
        </p:nvSpPr>
        <p:spPr>
          <a:xfrm>
            <a:off x="3389498" y="3457181"/>
            <a:ext cx="985774"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39" name="Oval 38">
            <a:extLst>
              <a:ext uri="{FF2B5EF4-FFF2-40B4-BE49-F238E27FC236}">
                <a16:creationId xmlns:a16="http://schemas.microsoft.com/office/drawing/2014/main" id="{3465E2BE-8F28-4B3E-BEBB-5265AB670692}"/>
              </a:ext>
            </a:extLst>
          </p:cNvPr>
          <p:cNvSpPr/>
          <p:nvPr/>
        </p:nvSpPr>
        <p:spPr>
          <a:xfrm>
            <a:off x="4744091" y="3510028"/>
            <a:ext cx="919537"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43" name="Oval 42">
            <a:extLst>
              <a:ext uri="{FF2B5EF4-FFF2-40B4-BE49-F238E27FC236}">
                <a16:creationId xmlns:a16="http://schemas.microsoft.com/office/drawing/2014/main" id="{73C9C3CE-BEA5-4465-BB1E-FA39674A3970}"/>
              </a:ext>
            </a:extLst>
          </p:cNvPr>
          <p:cNvSpPr/>
          <p:nvPr/>
        </p:nvSpPr>
        <p:spPr>
          <a:xfrm>
            <a:off x="588864" y="43548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54" name="Straight Connector 53">
            <a:extLst>
              <a:ext uri="{FF2B5EF4-FFF2-40B4-BE49-F238E27FC236}">
                <a16:creationId xmlns:a16="http://schemas.microsoft.com/office/drawing/2014/main" id="{852BF1DF-E70A-4E76-9367-D50E1FCC733E}"/>
              </a:ext>
            </a:extLst>
          </p:cNvPr>
          <p:cNvCxnSpPr>
            <a:cxnSpLocks/>
            <a:stCxn id="29" idx="3"/>
            <a:endCxn id="43" idx="0"/>
          </p:cNvCxnSpPr>
          <p:nvPr/>
        </p:nvCxnSpPr>
        <p:spPr>
          <a:xfrm flipH="1">
            <a:off x="1183910" y="3988137"/>
            <a:ext cx="722552" cy="366681"/>
          </a:xfrm>
          <a:prstGeom prst="line">
            <a:avLst/>
          </a:prstGeom>
        </p:spPr>
        <p:style>
          <a:lnRef idx="1">
            <a:schemeClr val="dk1"/>
          </a:lnRef>
          <a:fillRef idx="0">
            <a:schemeClr val="dk1"/>
          </a:fillRef>
          <a:effectRef idx="0">
            <a:schemeClr val="dk1"/>
          </a:effectRef>
          <a:fontRef idx="minor">
            <a:schemeClr val="tx1"/>
          </a:fontRef>
        </p:style>
      </p:cxnSp>
      <p:sp>
        <p:nvSpPr>
          <p:cNvPr id="57" name="Oval 56">
            <a:extLst>
              <a:ext uri="{FF2B5EF4-FFF2-40B4-BE49-F238E27FC236}">
                <a16:creationId xmlns:a16="http://schemas.microsoft.com/office/drawing/2014/main" id="{1F17784B-1E1C-46E9-850B-83C1C1089130}"/>
              </a:ext>
            </a:extLst>
          </p:cNvPr>
          <p:cNvSpPr/>
          <p:nvPr/>
        </p:nvSpPr>
        <p:spPr>
          <a:xfrm>
            <a:off x="1896173" y="4313720"/>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cxnSp>
        <p:nvCxnSpPr>
          <p:cNvPr id="61" name="Straight Connector 60">
            <a:extLst>
              <a:ext uri="{FF2B5EF4-FFF2-40B4-BE49-F238E27FC236}">
                <a16:creationId xmlns:a16="http://schemas.microsoft.com/office/drawing/2014/main" id="{D703F553-5ABD-4F8C-8B15-9DFA39EDCF27}"/>
              </a:ext>
            </a:extLst>
          </p:cNvPr>
          <p:cNvCxnSpPr>
            <a:stCxn id="57" idx="0"/>
            <a:endCxn id="29" idx="4"/>
          </p:cNvCxnSpPr>
          <p:nvPr/>
        </p:nvCxnSpPr>
        <p:spPr>
          <a:xfrm flipH="1" flipV="1">
            <a:off x="2300330" y="4085937"/>
            <a:ext cx="190889" cy="227783"/>
          </a:xfrm>
          <a:prstGeom prst="line">
            <a:avLst/>
          </a:prstGeom>
        </p:spPr>
        <p:style>
          <a:lnRef idx="1">
            <a:schemeClr val="dk1"/>
          </a:lnRef>
          <a:fillRef idx="0">
            <a:schemeClr val="dk1"/>
          </a:fillRef>
          <a:effectRef idx="0">
            <a:schemeClr val="dk1"/>
          </a:effectRef>
          <a:fontRef idx="minor">
            <a:schemeClr val="tx1"/>
          </a:fontRef>
        </p:style>
      </p:cxnSp>
      <p:sp>
        <p:nvSpPr>
          <p:cNvPr id="79" name="Oval 78">
            <a:extLst>
              <a:ext uri="{FF2B5EF4-FFF2-40B4-BE49-F238E27FC236}">
                <a16:creationId xmlns:a16="http://schemas.microsoft.com/office/drawing/2014/main" id="{A94D1437-C619-423A-B491-93289E1E6E4E}"/>
              </a:ext>
            </a:extLst>
          </p:cNvPr>
          <p:cNvSpPr/>
          <p:nvPr/>
        </p:nvSpPr>
        <p:spPr>
          <a:xfrm>
            <a:off x="3185181"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80" name="Oval 79">
            <a:extLst>
              <a:ext uri="{FF2B5EF4-FFF2-40B4-BE49-F238E27FC236}">
                <a16:creationId xmlns:a16="http://schemas.microsoft.com/office/drawing/2014/main" id="{47152237-FF48-41F3-8BD4-FA1CF69A658D}"/>
              </a:ext>
            </a:extLst>
          </p:cNvPr>
          <p:cNvSpPr/>
          <p:nvPr/>
        </p:nvSpPr>
        <p:spPr>
          <a:xfrm>
            <a:off x="4474189"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85" name="Straight Connector 84">
            <a:extLst>
              <a:ext uri="{FF2B5EF4-FFF2-40B4-BE49-F238E27FC236}">
                <a16:creationId xmlns:a16="http://schemas.microsoft.com/office/drawing/2014/main" id="{6DA29014-BA5B-47C1-910B-5056AFBCB071}"/>
              </a:ext>
            </a:extLst>
          </p:cNvPr>
          <p:cNvCxnSpPr>
            <a:cxnSpLocks/>
            <a:stCxn id="31" idx="3"/>
            <a:endCxn id="79" idx="0"/>
          </p:cNvCxnSpPr>
          <p:nvPr/>
        </p:nvCxnSpPr>
        <p:spPr>
          <a:xfrm>
            <a:off x="3533861" y="3960515"/>
            <a:ext cx="246366" cy="394138"/>
          </a:xfrm>
          <a:prstGeom prst="line">
            <a:avLst/>
          </a:prstGeom>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17DCCC72-CEE0-4753-8377-67C02327778F}"/>
              </a:ext>
            </a:extLst>
          </p:cNvPr>
          <p:cNvCxnSpPr>
            <a:cxnSpLocks/>
            <a:stCxn id="31" idx="5"/>
            <a:endCxn id="80" idx="0"/>
          </p:cNvCxnSpPr>
          <p:nvPr/>
        </p:nvCxnSpPr>
        <p:spPr>
          <a:xfrm>
            <a:off x="4230909" y="3960515"/>
            <a:ext cx="838326" cy="394138"/>
          </a:xfrm>
          <a:prstGeom prst="line">
            <a:avLst/>
          </a:prstGeom>
        </p:spPr>
        <p:style>
          <a:lnRef idx="1">
            <a:schemeClr val="dk1"/>
          </a:lnRef>
          <a:fillRef idx="0">
            <a:schemeClr val="dk1"/>
          </a:fillRef>
          <a:effectRef idx="0">
            <a:schemeClr val="dk1"/>
          </a:effectRef>
          <a:fontRef idx="minor">
            <a:schemeClr val="tx1"/>
          </a:fontRef>
        </p:style>
      </p:cxnSp>
      <p:sp>
        <p:nvSpPr>
          <p:cNvPr id="117" name="Oval 116">
            <a:extLst>
              <a:ext uri="{FF2B5EF4-FFF2-40B4-BE49-F238E27FC236}">
                <a16:creationId xmlns:a16="http://schemas.microsoft.com/office/drawing/2014/main" id="{BA4AE388-ADC6-4486-8F82-B8D6F598680D}"/>
              </a:ext>
            </a:extLst>
          </p:cNvPr>
          <p:cNvSpPr/>
          <p:nvPr/>
        </p:nvSpPr>
        <p:spPr>
          <a:xfrm>
            <a:off x="6793904" y="3348083"/>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19" name="Straight Connector 118">
            <a:extLst>
              <a:ext uri="{FF2B5EF4-FFF2-40B4-BE49-F238E27FC236}">
                <a16:creationId xmlns:a16="http://schemas.microsoft.com/office/drawing/2014/main" id="{1BEB6642-08C3-48E5-9562-95B30C900A10}"/>
              </a:ext>
            </a:extLst>
          </p:cNvPr>
          <p:cNvCxnSpPr>
            <a:cxnSpLocks/>
            <a:stCxn id="117" idx="0"/>
            <a:endCxn id="16" idx="3"/>
          </p:cNvCxnSpPr>
          <p:nvPr/>
        </p:nvCxnSpPr>
        <p:spPr>
          <a:xfrm flipV="1">
            <a:off x="7350917" y="3001374"/>
            <a:ext cx="1234384" cy="346709"/>
          </a:xfrm>
          <a:prstGeom prst="line">
            <a:avLst/>
          </a:prstGeom>
        </p:spPr>
        <p:style>
          <a:lnRef idx="1">
            <a:schemeClr val="dk1"/>
          </a:lnRef>
          <a:fillRef idx="0">
            <a:schemeClr val="dk1"/>
          </a:fillRef>
          <a:effectRef idx="0">
            <a:schemeClr val="dk1"/>
          </a:effectRef>
          <a:fontRef idx="minor">
            <a:schemeClr val="tx1"/>
          </a:fontRef>
        </p:style>
      </p:cxnSp>
      <p:sp>
        <p:nvSpPr>
          <p:cNvPr id="121" name="Oval 120">
            <a:extLst>
              <a:ext uri="{FF2B5EF4-FFF2-40B4-BE49-F238E27FC236}">
                <a16:creationId xmlns:a16="http://schemas.microsoft.com/office/drawing/2014/main" id="{1A37CEB1-5191-4673-8113-753D1BFC5DF8}"/>
              </a:ext>
            </a:extLst>
          </p:cNvPr>
          <p:cNvSpPr/>
          <p:nvPr/>
        </p:nvSpPr>
        <p:spPr>
          <a:xfrm>
            <a:off x="9596427" y="340454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3" name="Straight Connector 122">
            <a:extLst>
              <a:ext uri="{FF2B5EF4-FFF2-40B4-BE49-F238E27FC236}">
                <a16:creationId xmlns:a16="http://schemas.microsoft.com/office/drawing/2014/main" id="{EE135321-FEB2-4BA1-8DC5-514F85D21FB8}"/>
              </a:ext>
            </a:extLst>
          </p:cNvPr>
          <p:cNvCxnSpPr>
            <a:cxnSpLocks/>
            <a:stCxn id="121" idx="0"/>
            <a:endCxn id="16" idx="5"/>
          </p:cNvCxnSpPr>
          <p:nvPr/>
        </p:nvCxnSpPr>
        <p:spPr>
          <a:xfrm flipH="1" flipV="1">
            <a:off x="9649614" y="3001374"/>
            <a:ext cx="503826" cy="403173"/>
          </a:xfrm>
          <a:prstGeom prst="line">
            <a:avLst/>
          </a:prstGeom>
        </p:spPr>
        <p:style>
          <a:lnRef idx="1">
            <a:schemeClr val="dk1"/>
          </a:lnRef>
          <a:fillRef idx="0">
            <a:schemeClr val="dk1"/>
          </a:fillRef>
          <a:effectRef idx="0">
            <a:schemeClr val="dk1"/>
          </a:effectRef>
          <a:fontRef idx="minor">
            <a:schemeClr val="tx1"/>
          </a:fontRef>
        </p:style>
      </p:cxnSp>
      <p:sp>
        <p:nvSpPr>
          <p:cNvPr id="133" name="Oval 132">
            <a:extLst>
              <a:ext uri="{FF2B5EF4-FFF2-40B4-BE49-F238E27FC236}">
                <a16:creationId xmlns:a16="http://schemas.microsoft.com/office/drawing/2014/main" id="{08E5E943-0E7A-43D1-917A-D30BBF35D88F}"/>
              </a:ext>
            </a:extLst>
          </p:cNvPr>
          <p:cNvSpPr/>
          <p:nvPr/>
        </p:nvSpPr>
        <p:spPr>
          <a:xfrm>
            <a:off x="6650598" y="4313719"/>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35" name="Straight Connector 134">
            <a:extLst>
              <a:ext uri="{FF2B5EF4-FFF2-40B4-BE49-F238E27FC236}">
                <a16:creationId xmlns:a16="http://schemas.microsoft.com/office/drawing/2014/main" id="{7BDADACA-483E-45A9-AE71-5A704ABE7CDB}"/>
              </a:ext>
            </a:extLst>
          </p:cNvPr>
          <p:cNvCxnSpPr>
            <a:cxnSpLocks/>
            <a:stCxn id="117" idx="4"/>
            <a:endCxn id="133" idx="0"/>
          </p:cNvCxnSpPr>
          <p:nvPr/>
        </p:nvCxnSpPr>
        <p:spPr>
          <a:xfrm flipH="1">
            <a:off x="7245644" y="4015903"/>
            <a:ext cx="105273" cy="297816"/>
          </a:xfrm>
          <a:prstGeom prst="line">
            <a:avLst/>
          </a:prstGeom>
        </p:spPr>
        <p:style>
          <a:lnRef idx="1">
            <a:schemeClr val="dk1"/>
          </a:lnRef>
          <a:fillRef idx="0">
            <a:schemeClr val="dk1"/>
          </a:fillRef>
          <a:effectRef idx="0">
            <a:schemeClr val="dk1"/>
          </a:effectRef>
          <a:fontRef idx="minor">
            <a:schemeClr val="tx1"/>
          </a:fontRef>
        </p:style>
      </p:cxnSp>
      <p:sp>
        <p:nvSpPr>
          <p:cNvPr id="138" name="Oval 137">
            <a:extLst>
              <a:ext uri="{FF2B5EF4-FFF2-40B4-BE49-F238E27FC236}">
                <a16:creationId xmlns:a16="http://schemas.microsoft.com/office/drawing/2014/main" id="{B5412291-98A3-47F3-8EFD-061D37753256}"/>
              </a:ext>
            </a:extLst>
          </p:cNvPr>
          <p:cNvSpPr/>
          <p:nvPr/>
        </p:nvSpPr>
        <p:spPr>
          <a:xfrm>
            <a:off x="10441931" y="4318186"/>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40" name="Oval 139">
            <a:extLst>
              <a:ext uri="{FF2B5EF4-FFF2-40B4-BE49-F238E27FC236}">
                <a16:creationId xmlns:a16="http://schemas.microsoft.com/office/drawing/2014/main" id="{2BDF230A-E216-4EFC-BB79-7371DEB3A3F0}"/>
              </a:ext>
            </a:extLst>
          </p:cNvPr>
          <p:cNvSpPr/>
          <p:nvPr/>
        </p:nvSpPr>
        <p:spPr>
          <a:xfrm>
            <a:off x="8932280" y="43137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42" name="Straight Connector 141">
            <a:extLst>
              <a:ext uri="{FF2B5EF4-FFF2-40B4-BE49-F238E27FC236}">
                <a16:creationId xmlns:a16="http://schemas.microsoft.com/office/drawing/2014/main" id="{C139C263-3315-4F30-A497-F1B3968B41DE}"/>
              </a:ext>
            </a:extLst>
          </p:cNvPr>
          <p:cNvCxnSpPr>
            <a:stCxn id="140" idx="0"/>
            <a:endCxn id="121" idx="3"/>
          </p:cNvCxnSpPr>
          <p:nvPr/>
        </p:nvCxnSpPr>
        <p:spPr>
          <a:xfrm flipV="1">
            <a:off x="9527326" y="3974567"/>
            <a:ext cx="232246" cy="339151"/>
          </a:xfrm>
          <a:prstGeom prst="line">
            <a:avLst/>
          </a:prstGeom>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48614BF4-646C-4CFB-A51D-690DF43E05D2}"/>
              </a:ext>
            </a:extLst>
          </p:cNvPr>
          <p:cNvCxnSpPr>
            <a:stCxn id="138" idx="0"/>
            <a:endCxn id="121" idx="5"/>
          </p:cNvCxnSpPr>
          <p:nvPr/>
        </p:nvCxnSpPr>
        <p:spPr>
          <a:xfrm flipH="1" flipV="1">
            <a:off x="10547308" y="3974567"/>
            <a:ext cx="489669" cy="343619"/>
          </a:xfrm>
          <a:prstGeom prst="line">
            <a:avLst/>
          </a:prstGeom>
        </p:spPr>
        <p:style>
          <a:lnRef idx="1">
            <a:schemeClr val="dk1"/>
          </a:lnRef>
          <a:fillRef idx="0">
            <a:schemeClr val="dk1"/>
          </a:fillRef>
          <a:effectRef idx="0">
            <a:schemeClr val="dk1"/>
          </a:effectRef>
          <a:fontRef idx="minor">
            <a:schemeClr val="tx1"/>
          </a:fontRef>
        </p:style>
      </p:cxnSp>
      <p:sp>
        <p:nvSpPr>
          <p:cNvPr id="145" name="TextBox 144">
            <a:extLst>
              <a:ext uri="{FF2B5EF4-FFF2-40B4-BE49-F238E27FC236}">
                <a16:creationId xmlns:a16="http://schemas.microsoft.com/office/drawing/2014/main" id="{1D415B70-5625-4742-A4BF-B8DE97A7056F}"/>
              </a:ext>
            </a:extLst>
          </p:cNvPr>
          <p:cNvSpPr txBox="1"/>
          <p:nvPr/>
        </p:nvSpPr>
        <p:spPr>
          <a:xfrm>
            <a:off x="408211" y="1346184"/>
            <a:ext cx="775699" cy="369332"/>
          </a:xfrm>
          <a:prstGeom prst="rect">
            <a:avLst/>
          </a:prstGeom>
          <a:noFill/>
        </p:spPr>
        <p:txBody>
          <a:bodyPr wrap="square" rtlCol="0">
            <a:spAutoFit/>
          </a:bodyPr>
          <a:lstStyle/>
          <a:p>
            <a:r>
              <a:rPr lang="en-GB" b="1" dirty="0"/>
              <a:t>Max</a:t>
            </a:r>
          </a:p>
        </p:txBody>
      </p:sp>
      <p:sp>
        <p:nvSpPr>
          <p:cNvPr id="146" name="TextBox 145">
            <a:extLst>
              <a:ext uri="{FF2B5EF4-FFF2-40B4-BE49-F238E27FC236}">
                <a16:creationId xmlns:a16="http://schemas.microsoft.com/office/drawing/2014/main" id="{32F73E06-AFE9-4AF7-85BE-04B03DDF90C7}"/>
              </a:ext>
            </a:extLst>
          </p:cNvPr>
          <p:cNvSpPr txBox="1"/>
          <p:nvPr/>
        </p:nvSpPr>
        <p:spPr>
          <a:xfrm>
            <a:off x="408210" y="2481169"/>
            <a:ext cx="775699" cy="369332"/>
          </a:xfrm>
          <a:prstGeom prst="rect">
            <a:avLst/>
          </a:prstGeom>
          <a:noFill/>
        </p:spPr>
        <p:txBody>
          <a:bodyPr wrap="square" rtlCol="0">
            <a:spAutoFit/>
          </a:bodyPr>
          <a:lstStyle/>
          <a:p>
            <a:r>
              <a:rPr lang="en-GB" b="1" dirty="0"/>
              <a:t>Min</a:t>
            </a:r>
          </a:p>
        </p:txBody>
      </p:sp>
      <p:sp>
        <p:nvSpPr>
          <p:cNvPr id="147" name="TextBox 146">
            <a:extLst>
              <a:ext uri="{FF2B5EF4-FFF2-40B4-BE49-F238E27FC236}">
                <a16:creationId xmlns:a16="http://schemas.microsoft.com/office/drawing/2014/main" id="{AC493A17-AC5B-4C59-843C-1D68981FF239}"/>
              </a:ext>
            </a:extLst>
          </p:cNvPr>
          <p:cNvSpPr txBox="1"/>
          <p:nvPr/>
        </p:nvSpPr>
        <p:spPr>
          <a:xfrm>
            <a:off x="435461" y="3417993"/>
            <a:ext cx="775699" cy="369332"/>
          </a:xfrm>
          <a:prstGeom prst="rect">
            <a:avLst/>
          </a:prstGeom>
          <a:noFill/>
        </p:spPr>
        <p:txBody>
          <a:bodyPr wrap="square" rtlCol="0">
            <a:spAutoFit/>
          </a:bodyPr>
          <a:lstStyle/>
          <a:p>
            <a:r>
              <a:rPr lang="en-GB" b="1" dirty="0"/>
              <a:t>Max</a:t>
            </a:r>
          </a:p>
        </p:txBody>
      </p:sp>
      <p:sp>
        <p:nvSpPr>
          <p:cNvPr id="148" name="TextBox 147">
            <a:extLst>
              <a:ext uri="{FF2B5EF4-FFF2-40B4-BE49-F238E27FC236}">
                <a16:creationId xmlns:a16="http://schemas.microsoft.com/office/drawing/2014/main" id="{14CEBF94-9CBA-4A9F-B83E-2BD17701AE92}"/>
              </a:ext>
            </a:extLst>
          </p:cNvPr>
          <p:cNvSpPr txBox="1"/>
          <p:nvPr/>
        </p:nvSpPr>
        <p:spPr>
          <a:xfrm>
            <a:off x="-58057" y="4408924"/>
            <a:ext cx="775699" cy="369332"/>
          </a:xfrm>
          <a:prstGeom prst="rect">
            <a:avLst/>
          </a:prstGeom>
          <a:noFill/>
        </p:spPr>
        <p:txBody>
          <a:bodyPr wrap="square" rtlCol="0">
            <a:spAutoFit/>
          </a:bodyPr>
          <a:lstStyle/>
          <a:p>
            <a:r>
              <a:rPr lang="en-GB" b="1" dirty="0"/>
              <a:t>Min</a:t>
            </a:r>
          </a:p>
        </p:txBody>
      </p:sp>
    </p:spTree>
    <p:extLst>
      <p:ext uri="{BB962C8B-B14F-4D97-AF65-F5344CB8AC3E}">
        <p14:creationId xmlns:p14="http://schemas.microsoft.com/office/powerpoint/2010/main" val="6457319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DAA74-B2CB-48B2-BCBF-2367BD44F02E}"/>
              </a:ext>
            </a:extLst>
          </p:cNvPr>
          <p:cNvSpPr>
            <a:spLocks noGrp="1"/>
          </p:cNvSpPr>
          <p:nvPr>
            <p:ph type="title"/>
          </p:nvPr>
        </p:nvSpPr>
        <p:spPr>
          <a:xfrm>
            <a:off x="2231136" y="106799"/>
            <a:ext cx="7729728" cy="1188720"/>
          </a:xfrm>
        </p:spPr>
        <p:txBody>
          <a:bodyPr/>
          <a:lstStyle/>
          <a:p>
            <a:r>
              <a:rPr lang="en-GB" dirty="0"/>
              <a:t>Minimax</a:t>
            </a:r>
          </a:p>
        </p:txBody>
      </p:sp>
      <p:sp>
        <p:nvSpPr>
          <p:cNvPr id="4" name="Oval 3">
            <a:extLst>
              <a:ext uri="{FF2B5EF4-FFF2-40B4-BE49-F238E27FC236}">
                <a16:creationId xmlns:a16="http://schemas.microsoft.com/office/drawing/2014/main" id="{C0842D9E-B31E-42E2-8766-A19686CE4C49}"/>
              </a:ext>
            </a:extLst>
          </p:cNvPr>
          <p:cNvSpPr/>
          <p:nvPr/>
        </p:nvSpPr>
        <p:spPr>
          <a:xfrm>
            <a:off x="5203860" y="1530850"/>
            <a:ext cx="1505165"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a:extLst>
              <a:ext uri="{FF2B5EF4-FFF2-40B4-BE49-F238E27FC236}">
                <a16:creationId xmlns:a16="http://schemas.microsoft.com/office/drawing/2014/main" id="{453E1E49-F375-475A-A5CD-4271671CE33E}"/>
              </a:ext>
            </a:extLst>
          </p:cNvPr>
          <p:cNvCxnSpPr>
            <a:cxnSpLocks/>
            <a:stCxn id="4" idx="3"/>
            <a:endCxn id="13" idx="0"/>
          </p:cNvCxnSpPr>
          <p:nvPr/>
        </p:nvCxnSpPr>
        <p:spPr>
          <a:xfrm flipH="1">
            <a:off x="3882385" y="2100870"/>
            <a:ext cx="1541901" cy="470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A8F1352-1619-4B41-B751-7A327A5A7E80}"/>
              </a:ext>
            </a:extLst>
          </p:cNvPr>
          <p:cNvCxnSpPr>
            <a:cxnSpLocks/>
            <a:stCxn id="4" idx="5"/>
            <a:endCxn id="16" idx="0"/>
          </p:cNvCxnSpPr>
          <p:nvPr/>
        </p:nvCxnSpPr>
        <p:spPr>
          <a:xfrm>
            <a:off x="6488599" y="2100870"/>
            <a:ext cx="2628859" cy="3304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F0472C72-8149-4523-BF0D-C7855DDAEB6D}"/>
              </a:ext>
            </a:extLst>
          </p:cNvPr>
          <p:cNvSpPr/>
          <p:nvPr/>
        </p:nvSpPr>
        <p:spPr>
          <a:xfrm>
            <a:off x="3129802" y="2571166"/>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6" name="Oval 15">
            <a:extLst>
              <a:ext uri="{FF2B5EF4-FFF2-40B4-BE49-F238E27FC236}">
                <a16:creationId xmlns:a16="http://schemas.microsoft.com/office/drawing/2014/main" id="{CB35A82E-902E-486A-8F4F-ADBA64435AE1}"/>
              </a:ext>
            </a:extLst>
          </p:cNvPr>
          <p:cNvSpPr/>
          <p:nvPr/>
        </p:nvSpPr>
        <p:spPr>
          <a:xfrm>
            <a:off x="8364875" y="2431354"/>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Connector 21">
            <a:extLst>
              <a:ext uri="{FF2B5EF4-FFF2-40B4-BE49-F238E27FC236}">
                <a16:creationId xmlns:a16="http://schemas.microsoft.com/office/drawing/2014/main" id="{8B762397-3C98-4B24-A4CF-FF84BA49E836}"/>
              </a:ext>
            </a:extLst>
          </p:cNvPr>
          <p:cNvCxnSpPr>
            <a:cxnSpLocks/>
            <a:stCxn id="13" idx="3"/>
            <a:endCxn id="29" idx="0"/>
          </p:cNvCxnSpPr>
          <p:nvPr/>
        </p:nvCxnSpPr>
        <p:spPr>
          <a:xfrm flipH="1">
            <a:off x="2300330" y="3141186"/>
            <a:ext cx="1049898" cy="276931"/>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5408DB73-82F5-48F3-8C72-11B81CA459AF}"/>
              </a:ext>
            </a:extLst>
          </p:cNvPr>
          <p:cNvCxnSpPr>
            <a:cxnSpLocks/>
            <a:stCxn id="13" idx="4"/>
            <a:endCxn id="31" idx="0"/>
          </p:cNvCxnSpPr>
          <p:nvPr/>
        </p:nvCxnSpPr>
        <p:spPr>
          <a:xfrm>
            <a:off x="3882385" y="3238986"/>
            <a:ext cx="0" cy="21819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F6E3E1B-D2FE-473A-AFD0-04FE381FA1EE}"/>
              </a:ext>
            </a:extLst>
          </p:cNvPr>
          <p:cNvCxnSpPr>
            <a:cxnSpLocks/>
            <a:stCxn id="13" idx="5"/>
            <a:endCxn id="39" idx="0"/>
          </p:cNvCxnSpPr>
          <p:nvPr/>
        </p:nvCxnSpPr>
        <p:spPr>
          <a:xfrm>
            <a:off x="4414541" y="3141186"/>
            <a:ext cx="789319" cy="368842"/>
          </a:xfrm>
          <a:prstGeom prst="line">
            <a:avLst/>
          </a:prstGeom>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D99F9DBF-CA64-4226-BC70-550FDB4ECC05}"/>
              </a:ext>
            </a:extLst>
          </p:cNvPr>
          <p:cNvSpPr/>
          <p:nvPr/>
        </p:nvSpPr>
        <p:spPr>
          <a:xfrm>
            <a:off x="1743317" y="341811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31" name="Oval 30">
            <a:extLst>
              <a:ext uri="{FF2B5EF4-FFF2-40B4-BE49-F238E27FC236}">
                <a16:creationId xmlns:a16="http://schemas.microsoft.com/office/drawing/2014/main" id="{F4111952-A080-4713-B976-D368369F23FD}"/>
              </a:ext>
            </a:extLst>
          </p:cNvPr>
          <p:cNvSpPr/>
          <p:nvPr/>
        </p:nvSpPr>
        <p:spPr>
          <a:xfrm>
            <a:off x="3389498" y="3457181"/>
            <a:ext cx="985774"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39" name="Oval 38">
            <a:extLst>
              <a:ext uri="{FF2B5EF4-FFF2-40B4-BE49-F238E27FC236}">
                <a16:creationId xmlns:a16="http://schemas.microsoft.com/office/drawing/2014/main" id="{3465E2BE-8F28-4B3E-BEBB-5265AB670692}"/>
              </a:ext>
            </a:extLst>
          </p:cNvPr>
          <p:cNvSpPr/>
          <p:nvPr/>
        </p:nvSpPr>
        <p:spPr>
          <a:xfrm>
            <a:off x="4744091" y="3510028"/>
            <a:ext cx="919537"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43" name="Oval 42">
            <a:extLst>
              <a:ext uri="{FF2B5EF4-FFF2-40B4-BE49-F238E27FC236}">
                <a16:creationId xmlns:a16="http://schemas.microsoft.com/office/drawing/2014/main" id="{73C9C3CE-BEA5-4465-BB1E-FA39674A3970}"/>
              </a:ext>
            </a:extLst>
          </p:cNvPr>
          <p:cNvSpPr/>
          <p:nvPr/>
        </p:nvSpPr>
        <p:spPr>
          <a:xfrm>
            <a:off x="588864" y="43548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54" name="Straight Connector 53">
            <a:extLst>
              <a:ext uri="{FF2B5EF4-FFF2-40B4-BE49-F238E27FC236}">
                <a16:creationId xmlns:a16="http://schemas.microsoft.com/office/drawing/2014/main" id="{852BF1DF-E70A-4E76-9367-D50E1FCC733E}"/>
              </a:ext>
            </a:extLst>
          </p:cNvPr>
          <p:cNvCxnSpPr>
            <a:cxnSpLocks/>
            <a:stCxn id="29" idx="3"/>
            <a:endCxn id="43" idx="0"/>
          </p:cNvCxnSpPr>
          <p:nvPr/>
        </p:nvCxnSpPr>
        <p:spPr>
          <a:xfrm flipH="1">
            <a:off x="1183910" y="3988137"/>
            <a:ext cx="722552" cy="366681"/>
          </a:xfrm>
          <a:prstGeom prst="line">
            <a:avLst/>
          </a:prstGeom>
        </p:spPr>
        <p:style>
          <a:lnRef idx="1">
            <a:schemeClr val="dk1"/>
          </a:lnRef>
          <a:fillRef idx="0">
            <a:schemeClr val="dk1"/>
          </a:fillRef>
          <a:effectRef idx="0">
            <a:schemeClr val="dk1"/>
          </a:effectRef>
          <a:fontRef idx="minor">
            <a:schemeClr val="tx1"/>
          </a:fontRef>
        </p:style>
      </p:cxnSp>
      <p:sp>
        <p:nvSpPr>
          <p:cNvPr id="57" name="Oval 56">
            <a:extLst>
              <a:ext uri="{FF2B5EF4-FFF2-40B4-BE49-F238E27FC236}">
                <a16:creationId xmlns:a16="http://schemas.microsoft.com/office/drawing/2014/main" id="{1F17784B-1E1C-46E9-850B-83C1C1089130}"/>
              </a:ext>
            </a:extLst>
          </p:cNvPr>
          <p:cNvSpPr/>
          <p:nvPr/>
        </p:nvSpPr>
        <p:spPr>
          <a:xfrm>
            <a:off x="1896173" y="4313720"/>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cxnSp>
        <p:nvCxnSpPr>
          <p:cNvPr id="61" name="Straight Connector 60">
            <a:extLst>
              <a:ext uri="{FF2B5EF4-FFF2-40B4-BE49-F238E27FC236}">
                <a16:creationId xmlns:a16="http://schemas.microsoft.com/office/drawing/2014/main" id="{D703F553-5ABD-4F8C-8B15-9DFA39EDCF27}"/>
              </a:ext>
            </a:extLst>
          </p:cNvPr>
          <p:cNvCxnSpPr>
            <a:stCxn id="57" idx="0"/>
            <a:endCxn id="29" idx="4"/>
          </p:cNvCxnSpPr>
          <p:nvPr/>
        </p:nvCxnSpPr>
        <p:spPr>
          <a:xfrm flipH="1" flipV="1">
            <a:off x="2300330" y="4085937"/>
            <a:ext cx="190889" cy="227783"/>
          </a:xfrm>
          <a:prstGeom prst="line">
            <a:avLst/>
          </a:prstGeom>
        </p:spPr>
        <p:style>
          <a:lnRef idx="1">
            <a:schemeClr val="dk1"/>
          </a:lnRef>
          <a:fillRef idx="0">
            <a:schemeClr val="dk1"/>
          </a:fillRef>
          <a:effectRef idx="0">
            <a:schemeClr val="dk1"/>
          </a:effectRef>
          <a:fontRef idx="minor">
            <a:schemeClr val="tx1"/>
          </a:fontRef>
        </p:style>
      </p:cxnSp>
      <p:sp>
        <p:nvSpPr>
          <p:cNvPr id="79" name="Oval 78">
            <a:extLst>
              <a:ext uri="{FF2B5EF4-FFF2-40B4-BE49-F238E27FC236}">
                <a16:creationId xmlns:a16="http://schemas.microsoft.com/office/drawing/2014/main" id="{A94D1437-C619-423A-B491-93289E1E6E4E}"/>
              </a:ext>
            </a:extLst>
          </p:cNvPr>
          <p:cNvSpPr/>
          <p:nvPr/>
        </p:nvSpPr>
        <p:spPr>
          <a:xfrm>
            <a:off x="3185181"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80" name="Oval 79">
            <a:extLst>
              <a:ext uri="{FF2B5EF4-FFF2-40B4-BE49-F238E27FC236}">
                <a16:creationId xmlns:a16="http://schemas.microsoft.com/office/drawing/2014/main" id="{47152237-FF48-41F3-8BD4-FA1CF69A658D}"/>
              </a:ext>
            </a:extLst>
          </p:cNvPr>
          <p:cNvSpPr/>
          <p:nvPr/>
        </p:nvSpPr>
        <p:spPr>
          <a:xfrm>
            <a:off x="4474189"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85" name="Straight Connector 84">
            <a:extLst>
              <a:ext uri="{FF2B5EF4-FFF2-40B4-BE49-F238E27FC236}">
                <a16:creationId xmlns:a16="http://schemas.microsoft.com/office/drawing/2014/main" id="{6DA29014-BA5B-47C1-910B-5056AFBCB071}"/>
              </a:ext>
            </a:extLst>
          </p:cNvPr>
          <p:cNvCxnSpPr>
            <a:cxnSpLocks/>
            <a:stCxn id="31" idx="3"/>
            <a:endCxn id="79" idx="0"/>
          </p:cNvCxnSpPr>
          <p:nvPr/>
        </p:nvCxnSpPr>
        <p:spPr>
          <a:xfrm>
            <a:off x="3533861" y="3960515"/>
            <a:ext cx="246366" cy="394138"/>
          </a:xfrm>
          <a:prstGeom prst="line">
            <a:avLst/>
          </a:prstGeom>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17DCCC72-CEE0-4753-8377-67C02327778F}"/>
              </a:ext>
            </a:extLst>
          </p:cNvPr>
          <p:cNvCxnSpPr>
            <a:cxnSpLocks/>
            <a:stCxn id="31" idx="5"/>
            <a:endCxn id="80" idx="0"/>
          </p:cNvCxnSpPr>
          <p:nvPr/>
        </p:nvCxnSpPr>
        <p:spPr>
          <a:xfrm>
            <a:off x="4230909" y="3960515"/>
            <a:ext cx="838326" cy="394138"/>
          </a:xfrm>
          <a:prstGeom prst="line">
            <a:avLst/>
          </a:prstGeom>
        </p:spPr>
        <p:style>
          <a:lnRef idx="1">
            <a:schemeClr val="dk1"/>
          </a:lnRef>
          <a:fillRef idx="0">
            <a:schemeClr val="dk1"/>
          </a:fillRef>
          <a:effectRef idx="0">
            <a:schemeClr val="dk1"/>
          </a:effectRef>
          <a:fontRef idx="minor">
            <a:schemeClr val="tx1"/>
          </a:fontRef>
        </p:style>
      </p:cxnSp>
      <p:sp>
        <p:nvSpPr>
          <p:cNvPr id="117" name="Oval 116">
            <a:extLst>
              <a:ext uri="{FF2B5EF4-FFF2-40B4-BE49-F238E27FC236}">
                <a16:creationId xmlns:a16="http://schemas.microsoft.com/office/drawing/2014/main" id="{BA4AE388-ADC6-4486-8F82-B8D6F598680D}"/>
              </a:ext>
            </a:extLst>
          </p:cNvPr>
          <p:cNvSpPr/>
          <p:nvPr/>
        </p:nvSpPr>
        <p:spPr>
          <a:xfrm>
            <a:off x="6793904" y="3348083"/>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19" name="Straight Connector 118">
            <a:extLst>
              <a:ext uri="{FF2B5EF4-FFF2-40B4-BE49-F238E27FC236}">
                <a16:creationId xmlns:a16="http://schemas.microsoft.com/office/drawing/2014/main" id="{1BEB6642-08C3-48E5-9562-95B30C900A10}"/>
              </a:ext>
            </a:extLst>
          </p:cNvPr>
          <p:cNvCxnSpPr>
            <a:cxnSpLocks/>
            <a:stCxn id="117" idx="0"/>
            <a:endCxn id="16" idx="3"/>
          </p:cNvCxnSpPr>
          <p:nvPr/>
        </p:nvCxnSpPr>
        <p:spPr>
          <a:xfrm flipV="1">
            <a:off x="7350917" y="3001374"/>
            <a:ext cx="1234384" cy="346709"/>
          </a:xfrm>
          <a:prstGeom prst="line">
            <a:avLst/>
          </a:prstGeom>
        </p:spPr>
        <p:style>
          <a:lnRef idx="1">
            <a:schemeClr val="dk1"/>
          </a:lnRef>
          <a:fillRef idx="0">
            <a:schemeClr val="dk1"/>
          </a:fillRef>
          <a:effectRef idx="0">
            <a:schemeClr val="dk1"/>
          </a:effectRef>
          <a:fontRef idx="minor">
            <a:schemeClr val="tx1"/>
          </a:fontRef>
        </p:style>
      </p:cxnSp>
      <p:sp>
        <p:nvSpPr>
          <p:cNvPr id="121" name="Oval 120">
            <a:extLst>
              <a:ext uri="{FF2B5EF4-FFF2-40B4-BE49-F238E27FC236}">
                <a16:creationId xmlns:a16="http://schemas.microsoft.com/office/drawing/2014/main" id="{1A37CEB1-5191-4673-8113-753D1BFC5DF8}"/>
              </a:ext>
            </a:extLst>
          </p:cNvPr>
          <p:cNvSpPr/>
          <p:nvPr/>
        </p:nvSpPr>
        <p:spPr>
          <a:xfrm>
            <a:off x="9596427" y="340454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
            </a:r>
          </a:p>
        </p:txBody>
      </p:sp>
      <p:cxnSp>
        <p:nvCxnSpPr>
          <p:cNvPr id="123" name="Straight Connector 122">
            <a:extLst>
              <a:ext uri="{FF2B5EF4-FFF2-40B4-BE49-F238E27FC236}">
                <a16:creationId xmlns:a16="http://schemas.microsoft.com/office/drawing/2014/main" id="{EE135321-FEB2-4BA1-8DC5-514F85D21FB8}"/>
              </a:ext>
            </a:extLst>
          </p:cNvPr>
          <p:cNvCxnSpPr>
            <a:cxnSpLocks/>
            <a:stCxn id="121" idx="0"/>
            <a:endCxn id="16" idx="5"/>
          </p:cNvCxnSpPr>
          <p:nvPr/>
        </p:nvCxnSpPr>
        <p:spPr>
          <a:xfrm flipH="1" flipV="1">
            <a:off x="9649614" y="3001374"/>
            <a:ext cx="503826" cy="403173"/>
          </a:xfrm>
          <a:prstGeom prst="line">
            <a:avLst/>
          </a:prstGeom>
        </p:spPr>
        <p:style>
          <a:lnRef idx="1">
            <a:schemeClr val="dk1"/>
          </a:lnRef>
          <a:fillRef idx="0">
            <a:schemeClr val="dk1"/>
          </a:fillRef>
          <a:effectRef idx="0">
            <a:schemeClr val="dk1"/>
          </a:effectRef>
          <a:fontRef idx="minor">
            <a:schemeClr val="tx1"/>
          </a:fontRef>
        </p:style>
      </p:cxnSp>
      <p:sp>
        <p:nvSpPr>
          <p:cNvPr id="133" name="Oval 132">
            <a:extLst>
              <a:ext uri="{FF2B5EF4-FFF2-40B4-BE49-F238E27FC236}">
                <a16:creationId xmlns:a16="http://schemas.microsoft.com/office/drawing/2014/main" id="{08E5E943-0E7A-43D1-917A-D30BBF35D88F}"/>
              </a:ext>
            </a:extLst>
          </p:cNvPr>
          <p:cNvSpPr/>
          <p:nvPr/>
        </p:nvSpPr>
        <p:spPr>
          <a:xfrm>
            <a:off x="6650598" y="4313719"/>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35" name="Straight Connector 134">
            <a:extLst>
              <a:ext uri="{FF2B5EF4-FFF2-40B4-BE49-F238E27FC236}">
                <a16:creationId xmlns:a16="http://schemas.microsoft.com/office/drawing/2014/main" id="{7BDADACA-483E-45A9-AE71-5A704ABE7CDB}"/>
              </a:ext>
            </a:extLst>
          </p:cNvPr>
          <p:cNvCxnSpPr>
            <a:cxnSpLocks/>
            <a:stCxn id="117" idx="4"/>
            <a:endCxn id="133" idx="0"/>
          </p:cNvCxnSpPr>
          <p:nvPr/>
        </p:nvCxnSpPr>
        <p:spPr>
          <a:xfrm flipH="1">
            <a:off x="7245644" y="4015903"/>
            <a:ext cx="105273" cy="297816"/>
          </a:xfrm>
          <a:prstGeom prst="line">
            <a:avLst/>
          </a:prstGeom>
        </p:spPr>
        <p:style>
          <a:lnRef idx="1">
            <a:schemeClr val="dk1"/>
          </a:lnRef>
          <a:fillRef idx="0">
            <a:schemeClr val="dk1"/>
          </a:fillRef>
          <a:effectRef idx="0">
            <a:schemeClr val="dk1"/>
          </a:effectRef>
          <a:fontRef idx="minor">
            <a:schemeClr val="tx1"/>
          </a:fontRef>
        </p:style>
      </p:cxnSp>
      <p:sp>
        <p:nvSpPr>
          <p:cNvPr id="138" name="Oval 137">
            <a:extLst>
              <a:ext uri="{FF2B5EF4-FFF2-40B4-BE49-F238E27FC236}">
                <a16:creationId xmlns:a16="http://schemas.microsoft.com/office/drawing/2014/main" id="{B5412291-98A3-47F3-8EFD-061D37753256}"/>
              </a:ext>
            </a:extLst>
          </p:cNvPr>
          <p:cNvSpPr/>
          <p:nvPr/>
        </p:nvSpPr>
        <p:spPr>
          <a:xfrm>
            <a:off x="10441931" y="4318186"/>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40" name="Oval 139">
            <a:extLst>
              <a:ext uri="{FF2B5EF4-FFF2-40B4-BE49-F238E27FC236}">
                <a16:creationId xmlns:a16="http://schemas.microsoft.com/office/drawing/2014/main" id="{2BDF230A-E216-4EFC-BB79-7371DEB3A3F0}"/>
              </a:ext>
            </a:extLst>
          </p:cNvPr>
          <p:cNvSpPr/>
          <p:nvPr/>
        </p:nvSpPr>
        <p:spPr>
          <a:xfrm>
            <a:off x="8932280" y="43137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42" name="Straight Connector 141">
            <a:extLst>
              <a:ext uri="{FF2B5EF4-FFF2-40B4-BE49-F238E27FC236}">
                <a16:creationId xmlns:a16="http://schemas.microsoft.com/office/drawing/2014/main" id="{C139C263-3315-4F30-A497-F1B3968B41DE}"/>
              </a:ext>
            </a:extLst>
          </p:cNvPr>
          <p:cNvCxnSpPr>
            <a:stCxn id="140" idx="0"/>
            <a:endCxn id="121" idx="3"/>
          </p:cNvCxnSpPr>
          <p:nvPr/>
        </p:nvCxnSpPr>
        <p:spPr>
          <a:xfrm flipV="1">
            <a:off x="9527326" y="3974567"/>
            <a:ext cx="232246" cy="339151"/>
          </a:xfrm>
          <a:prstGeom prst="line">
            <a:avLst/>
          </a:prstGeom>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48614BF4-646C-4CFB-A51D-690DF43E05D2}"/>
              </a:ext>
            </a:extLst>
          </p:cNvPr>
          <p:cNvCxnSpPr>
            <a:stCxn id="138" idx="0"/>
            <a:endCxn id="121" idx="5"/>
          </p:cNvCxnSpPr>
          <p:nvPr/>
        </p:nvCxnSpPr>
        <p:spPr>
          <a:xfrm flipH="1" flipV="1">
            <a:off x="10547308" y="3974567"/>
            <a:ext cx="489669" cy="343619"/>
          </a:xfrm>
          <a:prstGeom prst="line">
            <a:avLst/>
          </a:prstGeom>
        </p:spPr>
        <p:style>
          <a:lnRef idx="1">
            <a:schemeClr val="dk1"/>
          </a:lnRef>
          <a:fillRef idx="0">
            <a:schemeClr val="dk1"/>
          </a:fillRef>
          <a:effectRef idx="0">
            <a:schemeClr val="dk1"/>
          </a:effectRef>
          <a:fontRef idx="minor">
            <a:schemeClr val="tx1"/>
          </a:fontRef>
        </p:style>
      </p:cxnSp>
      <p:sp>
        <p:nvSpPr>
          <p:cNvPr id="145" name="TextBox 144">
            <a:extLst>
              <a:ext uri="{FF2B5EF4-FFF2-40B4-BE49-F238E27FC236}">
                <a16:creationId xmlns:a16="http://schemas.microsoft.com/office/drawing/2014/main" id="{1D415B70-5625-4742-A4BF-B8DE97A7056F}"/>
              </a:ext>
            </a:extLst>
          </p:cNvPr>
          <p:cNvSpPr txBox="1"/>
          <p:nvPr/>
        </p:nvSpPr>
        <p:spPr>
          <a:xfrm>
            <a:off x="408211" y="1346184"/>
            <a:ext cx="775699" cy="369332"/>
          </a:xfrm>
          <a:prstGeom prst="rect">
            <a:avLst/>
          </a:prstGeom>
          <a:noFill/>
        </p:spPr>
        <p:txBody>
          <a:bodyPr wrap="square" rtlCol="0">
            <a:spAutoFit/>
          </a:bodyPr>
          <a:lstStyle/>
          <a:p>
            <a:r>
              <a:rPr lang="en-GB" b="1" dirty="0"/>
              <a:t>Max</a:t>
            </a:r>
          </a:p>
        </p:txBody>
      </p:sp>
      <p:sp>
        <p:nvSpPr>
          <p:cNvPr id="146" name="TextBox 145">
            <a:extLst>
              <a:ext uri="{FF2B5EF4-FFF2-40B4-BE49-F238E27FC236}">
                <a16:creationId xmlns:a16="http://schemas.microsoft.com/office/drawing/2014/main" id="{32F73E06-AFE9-4AF7-85BE-04B03DDF90C7}"/>
              </a:ext>
            </a:extLst>
          </p:cNvPr>
          <p:cNvSpPr txBox="1"/>
          <p:nvPr/>
        </p:nvSpPr>
        <p:spPr>
          <a:xfrm>
            <a:off x="408210" y="2481169"/>
            <a:ext cx="775699" cy="369332"/>
          </a:xfrm>
          <a:prstGeom prst="rect">
            <a:avLst/>
          </a:prstGeom>
          <a:noFill/>
        </p:spPr>
        <p:txBody>
          <a:bodyPr wrap="square" rtlCol="0">
            <a:spAutoFit/>
          </a:bodyPr>
          <a:lstStyle/>
          <a:p>
            <a:r>
              <a:rPr lang="en-GB" b="1" dirty="0"/>
              <a:t>Min</a:t>
            </a:r>
          </a:p>
        </p:txBody>
      </p:sp>
      <p:sp>
        <p:nvSpPr>
          <p:cNvPr id="147" name="TextBox 146">
            <a:extLst>
              <a:ext uri="{FF2B5EF4-FFF2-40B4-BE49-F238E27FC236}">
                <a16:creationId xmlns:a16="http://schemas.microsoft.com/office/drawing/2014/main" id="{AC493A17-AC5B-4C59-843C-1D68981FF239}"/>
              </a:ext>
            </a:extLst>
          </p:cNvPr>
          <p:cNvSpPr txBox="1"/>
          <p:nvPr/>
        </p:nvSpPr>
        <p:spPr>
          <a:xfrm>
            <a:off x="435461" y="3417993"/>
            <a:ext cx="775699" cy="369332"/>
          </a:xfrm>
          <a:prstGeom prst="rect">
            <a:avLst/>
          </a:prstGeom>
          <a:noFill/>
        </p:spPr>
        <p:txBody>
          <a:bodyPr wrap="square" rtlCol="0">
            <a:spAutoFit/>
          </a:bodyPr>
          <a:lstStyle/>
          <a:p>
            <a:r>
              <a:rPr lang="en-GB" b="1" dirty="0"/>
              <a:t>Max</a:t>
            </a:r>
          </a:p>
        </p:txBody>
      </p:sp>
      <p:sp>
        <p:nvSpPr>
          <p:cNvPr id="148" name="TextBox 147">
            <a:extLst>
              <a:ext uri="{FF2B5EF4-FFF2-40B4-BE49-F238E27FC236}">
                <a16:creationId xmlns:a16="http://schemas.microsoft.com/office/drawing/2014/main" id="{14CEBF94-9CBA-4A9F-B83E-2BD17701AE92}"/>
              </a:ext>
            </a:extLst>
          </p:cNvPr>
          <p:cNvSpPr txBox="1"/>
          <p:nvPr/>
        </p:nvSpPr>
        <p:spPr>
          <a:xfrm>
            <a:off x="-58057" y="4408924"/>
            <a:ext cx="775699" cy="369332"/>
          </a:xfrm>
          <a:prstGeom prst="rect">
            <a:avLst/>
          </a:prstGeom>
          <a:noFill/>
        </p:spPr>
        <p:txBody>
          <a:bodyPr wrap="square" rtlCol="0">
            <a:spAutoFit/>
          </a:bodyPr>
          <a:lstStyle/>
          <a:p>
            <a:r>
              <a:rPr lang="en-GB" b="1" dirty="0"/>
              <a:t>Min</a:t>
            </a:r>
          </a:p>
        </p:txBody>
      </p:sp>
    </p:spTree>
    <p:extLst>
      <p:ext uri="{BB962C8B-B14F-4D97-AF65-F5344CB8AC3E}">
        <p14:creationId xmlns:p14="http://schemas.microsoft.com/office/powerpoint/2010/main" val="20083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F38A4-E1D0-4317-B1B9-541E7E47A82A}"/>
              </a:ext>
            </a:extLst>
          </p:cNvPr>
          <p:cNvSpPr>
            <a:spLocks noGrp="1"/>
          </p:cNvSpPr>
          <p:nvPr>
            <p:ph type="title"/>
          </p:nvPr>
        </p:nvSpPr>
        <p:spPr/>
        <p:txBody>
          <a:bodyPr/>
          <a:lstStyle/>
          <a:p>
            <a:r>
              <a:rPr lang="en-GB" dirty="0"/>
              <a:t>Recap</a:t>
            </a:r>
          </a:p>
        </p:txBody>
      </p:sp>
      <p:sp>
        <p:nvSpPr>
          <p:cNvPr id="3" name="Content Placeholder 2">
            <a:extLst>
              <a:ext uri="{FF2B5EF4-FFF2-40B4-BE49-F238E27FC236}">
                <a16:creationId xmlns:a16="http://schemas.microsoft.com/office/drawing/2014/main" id="{FF4C7E18-59B0-4854-B670-48E18BEDC937}"/>
              </a:ext>
            </a:extLst>
          </p:cNvPr>
          <p:cNvSpPr>
            <a:spLocks noGrp="1"/>
          </p:cNvSpPr>
          <p:nvPr>
            <p:ph idx="1"/>
          </p:nvPr>
        </p:nvSpPr>
        <p:spPr/>
        <p:txBody>
          <a:bodyPr/>
          <a:lstStyle/>
          <a:p>
            <a:r>
              <a:rPr lang="en-GB" dirty="0"/>
              <a:t>Discussed how to solves mazes using depth first search</a:t>
            </a:r>
          </a:p>
          <a:p>
            <a:r>
              <a:rPr lang="en-GB" dirty="0"/>
              <a:t>Introduced breadth first search as a way to solve mazes optimally</a:t>
            </a:r>
          </a:p>
          <a:p>
            <a:r>
              <a:rPr lang="en-GB" dirty="0"/>
              <a:t>Looked at tree structures as a way to represent mazes</a:t>
            </a:r>
          </a:p>
          <a:p>
            <a:r>
              <a:rPr lang="en-GB" dirty="0"/>
              <a:t>Dijkstra’s Algorithm</a:t>
            </a:r>
          </a:p>
          <a:p>
            <a:r>
              <a:rPr lang="en-GB" dirty="0"/>
              <a:t>A* search</a:t>
            </a:r>
          </a:p>
          <a:p>
            <a:r>
              <a:rPr lang="en-GB" dirty="0"/>
              <a:t>Degrees of separation</a:t>
            </a:r>
          </a:p>
        </p:txBody>
      </p:sp>
    </p:spTree>
    <p:extLst>
      <p:ext uri="{BB962C8B-B14F-4D97-AF65-F5344CB8AC3E}">
        <p14:creationId xmlns:p14="http://schemas.microsoft.com/office/powerpoint/2010/main" val="268106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DAA74-B2CB-48B2-BCBF-2367BD44F02E}"/>
              </a:ext>
            </a:extLst>
          </p:cNvPr>
          <p:cNvSpPr>
            <a:spLocks noGrp="1"/>
          </p:cNvSpPr>
          <p:nvPr>
            <p:ph type="title"/>
          </p:nvPr>
        </p:nvSpPr>
        <p:spPr>
          <a:xfrm>
            <a:off x="2231136" y="106799"/>
            <a:ext cx="7729728" cy="1188720"/>
          </a:xfrm>
        </p:spPr>
        <p:txBody>
          <a:bodyPr/>
          <a:lstStyle/>
          <a:p>
            <a:r>
              <a:rPr lang="en-GB" dirty="0"/>
              <a:t>Minimax</a:t>
            </a:r>
          </a:p>
        </p:txBody>
      </p:sp>
      <p:sp>
        <p:nvSpPr>
          <p:cNvPr id="4" name="Oval 3">
            <a:extLst>
              <a:ext uri="{FF2B5EF4-FFF2-40B4-BE49-F238E27FC236}">
                <a16:creationId xmlns:a16="http://schemas.microsoft.com/office/drawing/2014/main" id="{C0842D9E-B31E-42E2-8766-A19686CE4C49}"/>
              </a:ext>
            </a:extLst>
          </p:cNvPr>
          <p:cNvSpPr/>
          <p:nvPr/>
        </p:nvSpPr>
        <p:spPr>
          <a:xfrm>
            <a:off x="5203860" y="1530850"/>
            <a:ext cx="1505165"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a:extLst>
              <a:ext uri="{FF2B5EF4-FFF2-40B4-BE49-F238E27FC236}">
                <a16:creationId xmlns:a16="http://schemas.microsoft.com/office/drawing/2014/main" id="{453E1E49-F375-475A-A5CD-4271671CE33E}"/>
              </a:ext>
            </a:extLst>
          </p:cNvPr>
          <p:cNvCxnSpPr>
            <a:cxnSpLocks/>
            <a:stCxn id="4" idx="3"/>
            <a:endCxn id="13" idx="0"/>
          </p:cNvCxnSpPr>
          <p:nvPr/>
        </p:nvCxnSpPr>
        <p:spPr>
          <a:xfrm flipH="1">
            <a:off x="3882385" y="2100870"/>
            <a:ext cx="1541901" cy="470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A8F1352-1619-4B41-B751-7A327A5A7E80}"/>
              </a:ext>
            </a:extLst>
          </p:cNvPr>
          <p:cNvCxnSpPr>
            <a:cxnSpLocks/>
            <a:stCxn id="4" idx="5"/>
            <a:endCxn id="16" idx="0"/>
          </p:cNvCxnSpPr>
          <p:nvPr/>
        </p:nvCxnSpPr>
        <p:spPr>
          <a:xfrm>
            <a:off x="6488599" y="2100870"/>
            <a:ext cx="2628859" cy="3304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F0472C72-8149-4523-BF0D-C7855DDAEB6D}"/>
              </a:ext>
            </a:extLst>
          </p:cNvPr>
          <p:cNvSpPr/>
          <p:nvPr/>
        </p:nvSpPr>
        <p:spPr>
          <a:xfrm>
            <a:off x="3129802" y="2571166"/>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6" name="Oval 15">
            <a:extLst>
              <a:ext uri="{FF2B5EF4-FFF2-40B4-BE49-F238E27FC236}">
                <a16:creationId xmlns:a16="http://schemas.microsoft.com/office/drawing/2014/main" id="{CB35A82E-902E-486A-8F4F-ADBA64435AE1}"/>
              </a:ext>
            </a:extLst>
          </p:cNvPr>
          <p:cNvSpPr/>
          <p:nvPr/>
        </p:nvSpPr>
        <p:spPr>
          <a:xfrm>
            <a:off x="8364875" y="2431354"/>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Connector 21">
            <a:extLst>
              <a:ext uri="{FF2B5EF4-FFF2-40B4-BE49-F238E27FC236}">
                <a16:creationId xmlns:a16="http://schemas.microsoft.com/office/drawing/2014/main" id="{8B762397-3C98-4B24-A4CF-FF84BA49E836}"/>
              </a:ext>
            </a:extLst>
          </p:cNvPr>
          <p:cNvCxnSpPr>
            <a:cxnSpLocks/>
            <a:stCxn id="13" idx="3"/>
            <a:endCxn id="29" idx="0"/>
          </p:cNvCxnSpPr>
          <p:nvPr/>
        </p:nvCxnSpPr>
        <p:spPr>
          <a:xfrm flipH="1">
            <a:off x="2300330" y="3141186"/>
            <a:ext cx="1049898" cy="276931"/>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5408DB73-82F5-48F3-8C72-11B81CA459AF}"/>
              </a:ext>
            </a:extLst>
          </p:cNvPr>
          <p:cNvCxnSpPr>
            <a:cxnSpLocks/>
            <a:stCxn id="13" idx="4"/>
            <a:endCxn id="31" idx="0"/>
          </p:cNvCxnSpPr>
          <p:nvPr/>
        </p:nvCxnSpPr>
        <p:spPr>
          <a:xfrm>
            <a:off x="3882385" y="3238986"/>
            <a:ext cx="0" cy="21819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F6E3E1B-D2FE-473A-AFD0-04FE381FA1EE}"/>
              </a:ext>
            </a:extLst>
          </p:cNvPr>
          <p:cNvCxnSpPr>
            <a:cxnSpLocks/>
            <a:stCxn id="13" idx="5"/>
            <a:endCxn id="39" idx="0"/>
          </p:cNvCxnSpPr>
          <p:nvPr/>
        </p:nvCxnSpPr>
        <p:spPr>
          <a:xfrm>
            <a:off x="4414541" y="3141186"/>
            <a:ext cx="789319" cy="368842"/>
          </a:xfrm>
          <a:prstGeom prst="line">
            <a:avLst/>
          </a:prstGeom>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D99F9DBF-CA64-4226-BC70-550FDB4ECC05}"/>
              </a:ext>
            </a:extLst>
          </p:cNvPr>
          <p:cNvSpPr/>
          <p:nvPr/>
        </p:nvSpPr>
        <p:spPr>
          <a:xfrm>
            <a:off x="1743317" y="341811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31" name="Oval 30">
            <a:extLst>
              <a:ext uri="{FF2B5EF4-FFF2-40B4-BE49-F238E27FC236}">
                <a16:creationId xmlns:a16="http://schemas.microsoft.com/office/drawing/2014/main" id="{F4111952-A080-4713-B976-D368369F23FD}"/>
              </a:ext>
            </a:extLst>
          </p:cNvPr>
          <p:cNvSpPr/>
          <p:nvPr/>
        </p:nvSpPr>
        <p:spPr>
          <a:xfrm>
            <a:off x="3389498" y="3457181"/>
            <a:ext cx="985774"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39" name="Oval 38">
            <a:extLst>
              <a:ext uri="{FF2B5EF4-FFF2-40B4-BE49-F238E27FC236}">
                <a16:creationId xmlns:a16="http://schemas.microsoft.com/office/drawing/2014/main" id="{3465E2BE-8F28-4B3E-BEBB-5265AB670692}"/>
              </a:ext>
            </a:extLst>
          </p:cNvPr>
          <p:cNvSpPr/>
          <p:nvPr/>
        </p:nvSpPr>
        <p:spPr>
          <a:xfrm>
            <a:off x="4744091" y="3510028"/>
            <a:ext cx="919537"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43" name="Oval 42">
            <a:extLst>
              <a:ext uri="{FF2B5EF4-FFF2-40B4-BE49-F238E27FC236}">
                <a16:creationId xmlns:a16="http://schemas.microsoft.com/office/drawing/2014/main" id="{73C9C3CE-BEA5-4465-BB1E-FA39674A3970}"/>
              </a:ext>
            </a:extLst>
          </p:cNvPr>
          <p:cNvSpPr/>
          <p:nvPr/>
        </p:nvSpPr>
        <p:spPr>
          <a:xfrm>
            <a:off x="588864" y="43548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54" name="Straight Connector 53">
            <a:extLst>
              <a:ext uri="{FF2B5EF4-FFF2-40B4-BE49-F238E27FC236}">
                <a16:creationId xmlns:a16="http://schemas.microsoft.com/office/drawing/2014/main" id="{852BF1DF-E70A-4E76-9367-D50E1FCC733E}"/>
              </a:ext>
            </a:extLst>
          </p:cNvPr>
          <p:cNvCxnSpPr>
            <a:cxnSpLocks/>
            <a:stCxn id="29" idx="3"/>
            <a:endCxn id="43" idx="0"/>
          </p:cNvCxnSpPr>
          <p:nvPr/>
        </p:nvCxnSpPr>
        <p:spPr>
          <a:xfrm flipH="1">
            <a:off x="1183910" y="3988137"/>
            <a:ext cx="722552" cy="366681"/>
          </a:xfrm>
          <a:prstGeom prst="line">
            <a:avLst/>
          </a:prstGeom>
        </p:spPr>
        <p:style>
          <a:lnRef idx="1">
            <a:schemeClr val="dk1"/>
          </a:lnRef>
          <a:fillRef idx="0">
            <a:schemeClr val="dk1"/>
          </a:fillRef>
          <a:effectRef idx="0">
            <a:schemeClr val="dk1"/>
          </a:effectRef>
          <a:fontRef idx="minor">
            <a:schemeClr val="tx1"/>
          </a:fontRef>
        </p:style>
      </p:cxnSp>
      <p:sp>
        <p:nvSpPr>
          <p:cNvPr id="57" name="Oval 56">
            <a:extLst>
              <a:ext uri="{FF2B5EF4-FFF2-40B4-BE49-F238E27FC236}">
                <a16:creationId xmlns:a16="http://schemas.microsoft.com/office/drawing/2014/main" id="{1F17784B-1E1C-46E9-850B-83C1C1089130}"/>
              </a:ext>
            </a:extLst>
          </p:cNvPr>
          <p:cNvSpPr/>
          <p:nvPr/>
        </p:nvSpPr>
        <p:spPr>
          <a:xfrm>
            <a:off x="1896173" y="4313720"/>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cxnSp>
        <p:nvCxnSpPr>
          <p:cNvPr id="61" name="Straight Connector 60">
            <a:extLst>
              <a:ext uri="{FF2B5EF4-FFF2-40B4-BE49-F238E27FC236}">
                <a16:creationId xmlns:a16="http://schemas.microsoft.com/office/drawing/2014/main" id="{D703F553-5ABD-4F8C-8B15-9DFA39EDCF27}"/>
              </a:ext>
            </a:extLst>
          </p:cNvPr>
          <p:cNvCxnSpPr>
            <a:stCxn id="57" idx="0"/>
            <a:endCxn id="29" idx="4"/>
          </p:cNvCxnSpPr>
          <p:nvPr/>
        </p:nvCxnSpPr>
        <p:spPr>
          <a:xfrm flipH="1" flipV="1">
            <a:off x="2300330" y="4085937"/>
            <a:ext cx="190889" cy="227783"/>
          </a:xfrm>
          <a:prstGeom prst="line">
            <a:avLst/>
          </a:prstGeom>
        </p:spPr>
        <p:style>
          <a:lnRef idx="1">
            <a:schemeClr val="dk1"/>
          </a:lnRef>
          <a:fillRef idx="0">
            <a:schemeClr val="dk1"/>
          </a:fillRef>
          <a:effectRef idx="0">
            <a:schemeClr val="dk1"/>
          </a:effectRef>
          <a:fontRef idx="minor">
            <a:schemeClr val="tx1"/>
          </a:fontRef>
        </p:style>
      </p:cxnSp>
      <p:sp>
        <p:nvSpPr>
          <p:cNvPr id="79" name="Oval 78">
            <a:extLst>
              <a:ext uri="{FF2B5EF4-FFF2-40B4-BE49-F238E27FC236}">
                <a16:creationId xmlns:a16="http://schemas.microsoft.com/office/drawing/2014/main" id="{A94D1437-C619-423A-B491-93289E1E6E4E}"/>
              </a:ext>
            </a:extLst>
          </p:cNvPr>
          <p:cNvSpPr/>
          <p:nvPr/>
        </p:nvSpPr>
        <p:spPr>
          <a:xfrm>
            <a:off x="3185181"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80" name="Oval 79">
            <a:extLst>
              <a:ext uri="{FF2B5EF4-FFF2-40B4-BE49-F238E27FC236}">
                <a16:creationId xmlns:a16="http://schemas.microsoft.com/office/drawing/2014/main" id="{47152237-FF48-41F3-8BD4-FA1CF69A658D}"/>
              </a:ext>
            </a:extLst>
          </p:cNvPr>
          <p:cNvSpPr/>
          <p:nvPr/>
        </p:nvSpPr>
        <p:spPr>
          <a:xfrm>
            <a:off x="4474189"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85" name="Straight Connector 84">
            <a:extLst>
              <a:ext uri="{FF2B5EF4-FFF2-40B4-BE49-F238E27FC236}">
                <a16:creationId xmlns:a16="http://schemas.microsoft.com/office/drawing/2014/main" id="{6DA29014-BA5B-47C1-910B-5056AFBCB071}"/>
              </a:ext>
            </a:extLst>
          </p:cNvPr>
          <p:cNvCxnSpPr>
            <a:cxnSpLocks/>
            <a:stCxn id="31" idx="3"/>
            <a:endCxn id="79" idx="0"/>
          </p:cNvCxnSpPr>
          <p:nvPr/>
        </p:nvCxnSpPr>
        <p:spPr>
          <a:xfrm>
            <a:off x="3533861" y="3960515"/>
            <a:ext cx="246366" cy="394138"/>
          </a:xfrm>
          <a:prstGeom prst="line">
            <a:avLst/>
          </a:prstGeom>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17DCCC72-CEE0-4753-8377-67C02327778F}"/>
              </a:ext>
            </a:extLst>
          </p:cNvPr>
          <p:cNvCxnSpPr>
            <a:cxnSpLocks/>
            <a:stCxn id="31" idx="5"/>
            <a:endCxn id="80" idx="0"/>
          </p:cNvCxnSpPr>
          <p:nvPr/>
        </p:nvCxnSpPr>
        <p:spPr>
          <a:xfrm>
            <a:off x="4230909" y="3960515"/>
            <a:ext cx="838326" cy="394138"/>
          </a:xfrm>
          <a:prstGeom prst="line">
            <a:avLst/>
          </a:prstGeom>
        </p:spPr>
        <p:style>
          <a:lnRef idx="1">
            <a:schemeClr val="dk1"/>
          </a:lnRef>
          <a:fillRef idx="0">
            <a:schemeClr val="dk1"/>
          </a:fillRef>
          <a:effectRef idx="0">
            <a:schemeClr val="dk1"/>
          </a:effectRef>
          <a:fontRef idx="minor">
            <a:schemeClr val="tx1"/>
          </a:fontRef>
        </p:style>
      </p:cxnSp>
      <p:sp>
        <p:nvSpPr>
          <p:cNvPr id="117" name="Oval 116">
            <a:extLst>
              <a:ext uri="{FF2B5EF4-FFF2-40B4-BE49-F238E27FC236}">
                <a16:creationId xmlns:a16="http://schemas.microsoft.com/office/drawing/2014/main" id="{BA4AE388-ADC6-4486-8F82-B8D6F598680D}"/>
              </a:ext>
            </a:extLst>
          </p:cNvPr>
          <p:cNvSpPr/>
          <p:nvPr/>
        </p:nvSpPr>
        <p:spPr>
          <a:xfrm>
            <a:off x="6793904" y="3348083"/>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19" name="Straight Connector 118">
            <a:extLst>
              <a:ext uri="{FF2B5EF4-FFF2-40B4-BE49-F238E27FC236}">
                <a16:creationId xmlns:a16="http://schemas.microsoft.com/office/drawing/2014/main" id="{1BEB6642-08C3-48E5-9562-95B30C900A10}"/>
              </a:ext>
            </a:extLst>
          </p:cNvPr>
          <p:cNvCxnSpPr>
            <a:cxnSpLocks/>
            <a:stCxn id="117" idx="0"/>
            <a:endCxn id="16" idx="3"/>
          </p:cNvCxnSpPr>
          <p:nvPr/>
        </p:nvCxnSpPr>
        <p:spPr>
          <a:xfrm flipV="1">
            <a:off x="7350917" y="3001374"/>
            <a:ext cx="1234384" cy="346709"/>
          </a:xfrm>
          <a:prstGeom prst="line">
            <a:avLst/>
          </a:prstGeom>
        </p:spPr>
        <p:style>
          <a:lnRef idx="1">
            <a:schemeClr val="dk1"/>
          </a:lnRef>
          <a:fillRef idx="0">
            <a:schemeClr val="dk1"/>
          </a:fillRef>
          <a:effectRef idx="0">
            <a:schemeClr val="dk1"/>
          </a:effectRef>
          <a:fontRef idx="minor">
            <a:schemeClr val="tx1"/>
          </a:fontRef>
        </p:style>
      </p:cxnSp>
      <p:sp>
        <p:nvSpPr>
          <p:cNvPr id="121" name="Oval 120">
            <a:extLst>
              <a:ext uri="{FF2B5EF4-FFF2-40B4-BE49-F238E27FC236}">
                <a16:creationId xmlns:a16="http://schemas.microsoft.com/office/drawing/2014/main" id="{1A37CEB1-5191-4673-8113-753D1BFC5DF8}"/>
              </a:ext>
            </a:extLst>
          </p:cNvPr>
          <p:cNvSpPr/>
          <p:nvPr/>
        </p:nvSpPr>
        <p:spPr>
          <a:xfrm>
            <a:off x="9596427" y="340454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23" name="Straight Connector 122">
            <a:extLst>
              <a:ext uri="{FF2B5EF4-FFF2-40B4-BE49-F238E27FC236}">
                <a16:creationId xmlns:a16="http://schemas.microsoft.com/office/drawing/2014/main" id="{EE135321-FEB2-4BA1-8DC5-514F85D21FB8}"/>
              </a:ext>
            </a:extLst>
          </p:cNvPr>
          <p:cNvCxnSpPr>
            <a:cxnSpLocks/>
            <a:stCxn id="121" idx="0"/>
            <a:endCxn id="16" idx="5"/>
          </p:cNvCxnSpPr>
          <p:nvPr/>
        </p:nvCxnSpPr>
        <p:spPr>
          <a:xfrm flipH="1" flipV="1">
            <a:off x="9649614" y="3001374"/>
            <a:ext cx="503826" cy="403173"/>
          </a:xfrm>
          <a:prstGeom prst="line">
            <a:avLst/>
          </a:prstGeom>
        </p:spPr>
        <p:style>
          <a:lnRef idx="1">
            <a:schemeClr val="dk1"/>
          </a:lnRef>
          <a:fillRef idx="0">
            <a:schemeClr val="dk1"/>
          </a:fillRef>
          <a:effectRef idx="0">
            <a:schemeClr val="dk1"/>
          </a:effectRef>
          <a:fontRef idx="minor">
            <a:schemeClr val="tx1"/>
          </a:fontRef>
        </p:style>
      </p:cxnSp>
      <p:sp>
        <p:nvSpPr>
          <p:cNvPr id="133" name="Oval 132">
            <a:extLst>
              <a:ext uri="{FF2B5EF4-FFF2-40B4-BE49-F238E27FC236}">
                <a16:creationId xmlns:a16="http://schemas.microsoft.com/office/drawing/2014/main" id="{08E5E943-0E7A-43D1-917A-D30BBF35D88F}"/>
              </a:ext>
            </a:extLst>
          </p:cNvPr>
          <p:cNvSpPr/>
          <p:nvPr/>
        </p:nvSpPr>
        <p:spPr>
          <a:xfrm>
            <a:off x="6650598" y="4313719"/>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35" name="Straight Connector 134">
            <a:extLst>
              <a:ext uri="{FF2B5EF4-FFF2-40B4-BE49-F238E27FC236}">
                <a16:creationId xmlns:a16="http://schemas.microsoft.com/office/drawing/2014/main" id="{7BDADACA-483E-45A9-AE71-5A704ABE7CDB}"/>
              </a:ext>
            </a:extLst>
          </p:cNvPr>
          <p:cNvCxnSpPr>
            <a:cxnSpLocks/>
            <a:stCxn id="117" idx="4"/>
            <a:endCxn id="133" idx="0"/>
          </p:cNvCxnSpPr>
          <p:nvPr/>
        </p:nvCxnSpPr>
        <p:spPr>
          <a:xfrm flipH="1">
            <a:off x="7245644" y="4015903"/>
            <a:ext cx="105273" cy="297816"/>
          </a:xfrm>
          <a:prstGeom prst="line">
            <a:avLst/>
          </a:prstGeom>
        </p:spPr>
        <p:style>
          <a:lnRef idx="1">
            <a:schemeClr val="dk1"/>
          </a:lnRef>
          <a:fillRef idx="0">
            <a:schemeClr val="dk1"/>
          </a:fillRef>
          <a:effectRef idx="0">
            <a:schemeClr val="dk1"/>
          </a:effectRef>
          <a:fontRef idx="minor">
            <a:schemeClr val="tx1"/>
          </a:fontRef>
        </p:style>
      </p:cxnSp>
      <p:sp>
        <p:nvSpPr>
          <p:cNvPr id="138" name="Oval 137">
            <a:extLst>
              <a:ext uri="{FF2B5EF4-FFF2-40B4-BE49-F238E27FC236}">
                <a16:creationId xmlns:a16="http://schemas.microsoft.com/office/drawing/2014/main" id="{B5412291-98A3-47F3-8EFD-061D37753256}"/>
              </a:ext>
            </a:extLst>
          </p:cNvPr>
          <p:cNvSpPr/>
          <p:nvPr/>
        </p:nvSpPr>
        <p:spPr>
          <a:xfrm>
            <a:off x="10441931" y="4318186"/>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40" name="Oval 139">
            <a:extLst>
              <a:ext uri="{FF2B5EF4-FFF2-40B4-BE49-F238E27FC236}">
                <a16:creationId xmlns:a16="http://schemas.microsoft.com/office/drawing/2014/main" id="{2BDF230A-E216-4EFC-BB79-7371DEB3A3F0}"/>
              </a:ext>
            </a:extLst>
          </p:cNvPr>
          <p:cNvSpPr/>
          <p:nvPr/>
        </p:nvSpPr>
        <p:spPr>
          <a:xfrm>
            <a:off x="8932280" y="43137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42" name="Straight Connector 141">
            <a:extLst>
              <a:ext uri="{FF2B5EF4-FFF2-40B4-BE49-F238E27FC236}">
                <a16:creationId xmlns:a16="http://schemas.microsoft.com/office/drawing/2014/main" id="{C139C263-3315-4F30-A497-F1B3968B41DE}"/>
              </a:ext>
            </a:extLst>
          </p:cNvPr>
          <p:cNvCxnSpPr>
            <a:stCxn id="140" idx="0"/>
            <a:endCxn id="121" idx="3"/>
          </p:cNvCxnSpPr>
          <p:nvPr/>
        </p:nvCxnSpPr>
        <p:spPr>
          <a:xfrm flipV="1">
            <a:off x="9527326" y="3974567"/>
            <a:ext cx="232246" cy="339151"/>
          </a:xfrm>
          <a:prstGeom prst="line">
            <a:avLst/>
          </a:prstGeom>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48614BF4-646C-4CFB-A51D-690DF43E05D2}"/>
              </a:ext>
            </a:extLst>
          </p:cNvPr>
          <p:cNvCxnSpPr>
            <a:stCxn id="138" idx="0"/>
            <a:endCxn id="121" idx="5"/>
          </p:cNvCxnSpPr>
          <p:nvPr/>
        </p:nvCxnSpPr>
        <p:spPr>
          <a:xfrm flipH="1" flipV="1">
            <a:off x="10547308" y="3974567"/>
            <a:ext cx="489669" cy="343619"/>
          </a:xfrm>
          <a:prstGeom prst="line">
            <a:avLst/>
          </a:prstGeom>
        </p:spPr>
        <p:style>
          <a:lnRef idx="1">
            <a:schemeClr val="dk1"/>
          </a:lnRef>
          <a:fillRef idx="0">
            <a:schemeClr val="dk1"/>
          </a:fillRef>
          <a:effectRef idx="0">
            <a:schemeClr val="dk1"/>
          </a:effectRef>
          <a:fontRef idx="minor">
            <a:schemeClr val="tx1"/>
          </a:fontRef>
        </p:style>
      </p:cxnSp>
      <p:sp>
        <p:nvSpPr>
          <p:cNvPr id="145" name="TextBox 144">
            <a:extLst>
              <a:ext uri="{FF2B5EF4-FFF2-40B4-BE49-F238E27FC236}">
                <a16:creationId xmlns:a16="http://schemas.microsoft.com/office/drawing/2014/main" id="{1D415B70-5625-4742-A4BF-B8DE97A7056F}"/>
              </a:ext>
            </a:extLst>
          </p:cNvPr>
          <p:cNvSpPr txBox="1"/>
          <p:nvPr/>
        </p:nvSpPr>
        <p:spPr>
          <a:xfrm>
            <a:off x="408211" y="1346184"/>
            <a:ext cx="775699" cy="369332"/>
          </a:xfrm>
          <a:prstGeom prst="rect">
            <a:avLst/>
          </a:prstGeom>
          <a:noFill/>
        </p:spPr>
        <p:txBody>
          <a:bodyPr wrap="square" rtlCol="0">
            <a:spAutoFit/>
          </a:bodyPr>
          <a:lstStyle/>
          <a:p>
            <a:r>
              <a:rPr lang="en-GB" b="1" dirty="0"/>
              <a:t>Max</a:t>
            </a:r>
          </a:p>
        </p:txBody>
      </p:sp>
      <p:sp>
        <p:nvSpPr>
          <p:cNvPr id="146" name="TextBox 145">
            <a:extLst>
              <a:ext uri="{FF2B5EF4-FFF2-40B4-BE49-F238E27FC236}">
                <a16:creationId xmlns:a16="http://schemas.microsoft.com/office/drawing/2014/main" id="{32F73E06-AFE9-4AF7-85BE-04B03DDF90C7}"/>
              </a:ext>
            </a:extLst>
          </p:cNvPr>
          <p:cNvSpPr txBox="1"/>
          <p:nvPr/>
        </p:nvSpPr>
        <p:spPr>
          <a:xfrm>
            <a:off x="408210" y="2481169"/>
            <a:ext cx="775699" cy="369332"/>
          </a:xfrm>
          <a:prstGeom prst="rect">
            <a:avLst/>
          </a:prstGeom>
          <a:noFill/>
        </p:spPr>
        <p:txBody>
          <a:bodyPr wrap="square" rtlCol="0">
            <a:spAutoFit/>
          </a:bodyPr>
          <a:lstStyle/>
          <a:p>
            <a:r>
              <a:rPr lang="en-GB" b="1" dirty="0"/>
              <a:t>Min</a:t>
            </a:r>
          </a:p>
        </p:txBody>
      </p:sp>
      <p:sp>
        <p:nvSpPr>
          <p:cNvPr id="147" name="TextBox 146">
            <a:extLst>
              <a:ext uri="{FF2B5EF4-FFF2-40B4-BE49-F238E27FC236}">
                <a16:creationId xmlns:a16="http://schemas.microsoft.com/office/drawing/2014/main" id="{AC493A17-AC5B-4C59-843C-1D68981FF239}"/>
              </a:ext>
            </a:extLst>
          </p:cNvPr>
          <p:cNvSpPr txBox="1"/>
          <p:nvPr/>
        </p:nvSpPr>
        <p:spPr>
          <a:xfrm>
            <a:off x="435461" y="3417993"/>
            <a:ext cx="775699" cy="369332"/>
          </a:xfrm>
          <a:prstGeom prst="rect">
            <a:avLst/>
          </a:prstGeom>
          <a:noFill/>
        </p:spPr>
        <p:txBody>
          <a:bodyPr wrap="square" rtlCol="0">
            <a:spAutoFit/>
          </a:bodyPr>
          <a:lstStyle/>
          <a:p>
            <a:r>
              <a:rPr lang="en-GB" b="1" dirty="0"/>
              <a:t>Max</a:t>
            </a:r>
          </a:p>
        </p:txBody>
      </p:sp>
      <p:sp>
        <p:nvSpPr>
          <p:cNvPr id="148" name="TextBox 147">
            <a:extLst>
              <a:ext uri="{FF2B5EF4-FFF2-40B4-BE49-F238E27FC236}">
                <a16:creationId xmlns:a16="http://schemas.microsoft.com/office/drawing/2014/main" id="{14CEBF94-9CBA-4A9F-B83E-2BD17701AE92}"/>
              </a:ext>
            </a:extLst>
          </p:cNvPr>
          <p:cNvSpPr txBox="1"/>
          <p:nvPr/>
        </p:nvSpPr>
        <p:spPr>
          <a:xfrm>
            <a:off x="-58057" y="4408924"/>
            <a:ext cx="775699" cy="369332"/>
          </a:xfrm>
          <a:prstGeom prst="rect">
            <a:avLst/>
          </a:prstGeom>
          <a:noFill/>
        </p:spPr>
        <p:txBody>
          <a:bodyPr wrap="square" rtlCol="0">
            <a:spAutoFit/>
          </a:bodyPr>
          <a:lstStyle/>
          <a:p>
            <a:r>
              <a:rPr lang="en-GB" b="1" dirty="0"/>
              <a:t>Min</a:t>
            </a:r>
          </a:p>
        </p:txBody>
      </p:sp>
    </p:spTree>
    <p:extLst>
      <p:ext uri="{BB962C8B-B14F-4D97-AF65-F5344CB8AC3E}">
        <p14:creationId xmlns:p14="http://schemas.microsoft.com/office/powerpoint/2010/main" val="14752671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DAA74-B2CB-48B2-BCBF-2367BD44F02E}"/>
              </a:ext>
            </a:extLst>
          </p:cNvPr>
          <p:cNvSpPr>
            <a:spLocks noGrp="1"/>
          </p:cNvSpPr>
          <p:nvPr>
            <p:ph type="title"/>
          </p:nvPr>
        </p:nvSpPr>
        <p:spPr>
          <a:xfrm>
            <a:off x="2231136" y="106799"/>
            <a:ext cx="7729728" cy="1188720"/>
          </a:xfrm>
        </p:spPr>
        <p:txBody>
          <a:bodyPr/>
          <a:lstStyle/>
          <a:p>
            <a:r>
              <a:rPr lang="en-GB" dirty="0"/>
              <a:t>Minimax</a:t>
            </a:r>
          </a:p>
        </p:txBody>
      </p:sp>
      <p:sp>
        <p:nvSpPr>
          <p:cNvPr id="4" name="Oval 3">
            <a:extLst>
              <a:ext uri="{FF2B5EF4-FFF2-40B4-BE49-F238E27FC236}">
                <a16:creationId xmlns:a16="http://schemas.microsoft.com/office/drawing/2014/main" id="{C0842D9E-B31E-42E2-8766-A19686CE4C49}"/>
              </a:ext>
            </a:extLst>
          </p:cNvPr>
          <p:cNvSpPr/>
          <p:nvPr/>
        </p:nvSpPr>
        <p:spPr>
          <a:xfrm>
            <a:off x="5203860" y="1530850"/>
            <a:ext cx="1505165"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a:extLst>
              <a:ext uri="{FF2B5EF4-FFF2-40B4-BE49-F238E27FC236}">
                <a16:creationId xmlns:a16="http://schemas.microsoft.com/office/drawing/2014/main" id="{453E1E49-F375-475A-A5CD-4271671CE33E}"/>
              </a:ext>
            </a:extLst>
          </p:cNvPr>
          <p:cNvCxnSpPr>
            <a:cxnSpLocks/>
            <a:stCxn id="4" idx="3"/>
            <a:endCxn id="13" idx="0"/>
          </p:cNvCxnSpPr>
          <p:nvPr/>
        </p:nvCxnSpPr>
        <p:spPr>
          <a:xfrm flipH="1">
            <a:off x="3882385" y="2100870"/>
            <a:ext cx="1541901" cy="470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A8F1352-1619-4B41-B751-7A327A5A7E80}"/>
              </a:ext>
            </a:extLst>
          </p:cNvPr>
          <p:cNvCxnSpPr>
            <a:cxnSpLocks/>
            <a:stCxn id="4" idx="5"/>
            <a:endCxn id="16" idx="0"/>
          </p:cNvCxnSpPr>
          <p:nvPr/>
        </p:nvCxnSpPr>
        <p:spPr>
          <a:xfrm>
            <a:off x="6488599" y="2100870"/>
            <a:ext cx="2628859" cy="3304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F0472C72-8149-4523-BF0D-C7855DDAEB6D}"/>
              </a:ext>
            </a:extLst>
          </p:cNvPr>
          <p:cNvSpPr/>
          <p:nvPr/>
        </p:nvSpPr>
        <p:spPr>
          <a:xfrm>
            <a:off x="3129802" y="2571166"/>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6" name="Oval 15">
            <a:extLst>
              <a:ext uri="{FF2B5EF4-FFF2-40B4-BE49-F238E27FC236}">
                <a16:creationId xmlns:a16="http://schemas.microsoft.com/office/drawing/2014/main" id="{CB35A82E-902E-486A-8F4F-ADBA64435AE1}"/>
              </a:ext>
            </a:extLst>
          </p:cNvPr>
          <p:cNvSpPr/>
          <p:nvPr/>
        </p:nvSpPr>
        <p:spPr>
          <a:xfrm>
            <a:off x="8364875" y="2431354"/>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
            </a:r>
          </a:p>
        </p:txBody>
      </p:sp>
      <p:cxnSp>
        <p:nvCxnSpPr>
          <p:cNvPr id="22" name="Straight Connector 21">
            <a:extLst>
              <a:ext uri="{FF2B5EF4-FFF2-40B4-BE49-F238E27FC236}">
                <a16:creationId xmlns:a16="http://schemas.microsoft.com/office/drawing/2014/main" id="{8B762397-3C98-4B24-A4CF-FF84BA49E836}"/>
              </a:ext>
            </a:extLst>
          </p:cNvPr>
          <p:cNvCxnSpPr>
            <a:cxnSpLocks/>
            <a:stCxn id="13" idx="3"/>
            <a:endCxn id="29" idx="0"/>
          </p:cNvCxnSpPr>
          <p:nvPr/>
        </p:nvCxnSpPr>
        <p:spPr>
          <a:xfrm flipH="1">
            <a:off x="2300330" y="3141186"/>
            <a:ext cx="1049898" cy="276931"/>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5408DB73-82F5-48F3-8C72-11B81CA459AF}"/>
              </a:ext>
            </a:extLst>
          </p:cNvPr>
          <p:cNvCxnSpPr>
            <a:cxnSpLocks/>
            <a:stCxn id="13" idx="4"/>
            <a:endCxn id="31" idx="0"/>
          </p:cNvCxnSpPr>
          <p:nvPr/>
        </p:nvCxnSpPr>
        <p:spPr>
          <a:xfrm>
            <a:off x="3882385" y="3238986"/>
            <a:ext cx="0" cy="21819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F6E3E1B-D2FE-473A-AFD0-04FE381FA1EE}"/>
              </a:ext>
            </a:extLst>
          </p:cNvPr>
          <p:cNvCxnSpPr>
            <a:cxnSpLocks/>
            <a:stCxn id="13" idx="5"/>
            <a:endCxn id="39" idx="0"/>
          </p:cNvCxnSpPr>
          <p:nvPr/>
        </p:nvCxnSpPr>
        <p:spPr>
          <a:xfrm>
            <a:off x="4414541" y="3141186"/>
            <a:ext cx="789319" cy="368842"/>
          </a:xfrm>
          <a:prstGeom prst="line">
            <a:avLst/>
          </a:prstGeom>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D99F9DBF-CA64-4226-BC70-550FDB4ECC05}"/>
              </a:ext>
            </a:extLst>
          </p:cNvPr>
          <p:cNvSpPr/>
          <p:nvPr/>
        </p:nvSpPr>
        <p:spPr>
          <a:xfrm>
            <a:off x="1743317" y="341811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31" name="Oval 30">
            <a:extLst>
              <a:ext uri="{FF2B5EF4-FFF2-40B4-BE49-F238E27FC236}">
                <a16:creationId xmlns:a16="http://schemas.microsoft.com/office/drawing/2014/main" id="{F4111952-A080-4713-B976-D368369F23FD}"/>
              </a:ext>
            </a:extLst>
          </p:cNvPr>
          <p:cNvSpPr/>
          <p:nvPr/>
        </p:nvSpPr>
        <p:spPr>
          <a:xfrm>
            <a:off x="3389498" y="3457181"/>
            <a:ext cx="985774"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39" name="Oval 38">
            <a:extLst>
              <a:ext uri="{FF2B5EF4-FFF2-40B4-BE49-F238E27FC236}">
                <a16:creationId xmlns:a16="http://schemas.microsoft.com/office/drawing/2014/main" id="{3465E2BE-8F28-4B3E-BEBB-5265AB670692}"/>
              </a:ext>
            </a:extLst>
          </p:cNvPr>
          <p:cNvSpPr/>
          <p:nvPr/>
        </p:nvSpPr>
        <p:spPr>
          <a:xfrm>
            <a:off x="4744091" y="3510028"/>
            <a:ext cx="919537"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43" name="Oval 42">
            <a:extLst>
              <a:ext uri="{FF2B5EF4-FFF2-40B4-BE49-F238E27FC236}">
                <a16:creationId xmlns:a16="http://schemas.microsoft.com/office/drawing/2014/main" id="{73C9C3CE-BEA5-4465-BB1E-FA39674A3970}"/>
              </a:ext>
            </a:extLst>
          </p:cNvPr>
          <p:cNvSpPr/>
          <p:nvPr/>
        </p:nvSpPr>
        <p:spPr>
          <a:xfrm>
            <a:off x="588864" y="43548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54" name="Straight Connector 53">
            <a:extLst>
              <a:ext uri="{FF2B5EF4-FFF2-40B4-BE49-F238E27FC236}">
                <a16:creationId xmlns:a16="http://schemas.microsoft.com/office/drawing/2014/main" id="{852BF1DF-E70A-4E76-9367-D50E1FCC733E}"/>
              </a:ext>
            </a:extLst>
          </p:cNvPr>
          <p:cNvCxnSpPr>
            <a:cxnSpLocks/>
            <a:stCxn id="29" idx="3"/>
            <a:endCxn id="43" idx="0"/>
          </p:cNvCxnSpPr>
          <p:nvPr/>
        </p:nvCxnSpPr>
        <p:spPr>
          <a:xfrm flipH="1">
            <a:off x="1183910" y="3988137"/>
            <a:ext cx="722552" cy="366681"/>
          </a:xfrm>
          <a:prstGeom prst="line">
            <a:avLst/>
          </a:prstGeom>
        </p:spPr>
        <p:style>
          <a:lnRef idx="1">
            <a:schemeClr val="dk1"/>
          </a:lnRef>
          <a:fillRef idx="0">
            <a:schemeClr val="dk1"/>
          </a:fillRef>
          <a:effectRef idx="0">
            <a:schemeClr val="dk1"/>
          </a:effectRef>
          <a:fontRef idx="minor">
            <a:schemeClr val="tx1"/>
          </a:fontRef>
        </p:style>
      </p:cxnSp>
      <p:sp>
        <p:nvSpPr>
          <p:cNvPr id="57" name="Oval 56">
            <a:extLst>
              <a:ext uri="{FF2B5EF4-FFF2-40B4-BE49-F238E27FC236}">
                <a16:creationId xmlns:a16="http://schemas.microsoft.com/office/drawing/2014/main" id="{1F17784B-1E1C-46E9-850B-83C1C1089130}"/>
              </a:ext>
            </a:extLst>
          </p:cNvPr>
          <p:cNvSpPr/>
          <p:nvPr/>
        </p:nvSpPr>
        <p:spPr>
          <a:xfrm>
            <a:off x="1896173" y="4313720"/>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cxnSp>
        <p:nvCxnSpPr>
          <p:cNvPr id="61" name="Straight Connector 60">
            <a:extLst>
              <a:ext uri="{FF2B5EF4-FFF2-40B4-BE49-F238E27FC236}">
                <a16:creationId xmlns:a16="http://schemas.microsoft.com/office/drawing/2014/main" id="{D703F553-5ABD-4F8C-8B15-9DFA39EDCF27}"/>
              </a:ext>
            </a:extLst>
          </p:cNvPr>
          <p:cNvCxnSpPr>
            <a:stCxn id="57" idx="0"/>
            <a:endCxn id="29" idx="4"/>
          </p:cNvCxnSpPr>
          <p:nvPr/>
        </p:nvCxnSpPr>
        <p:spPr>
          <a:xfrm flipH="1" flipV="1">
            <a:off x="2300330" y="4085937"/>
            <a:ext cx="190889" cy="227783"/>
          </a:xfrm>
          <a:prstGeom prst="line">
            <a:avLst/>
          </a:prstGeom>
        </p:spPr>
        <p:style>
          <a:lnRef idx="1">
            <a:schemeClr val="dk1"/>
          </a:lnRef>
          <a:fillRef idx="0">
            <a:schemeClr val="dk1"/>
          </a:fillRef>
          <a:effectRef idx="0">
            <a:schemeClr val="dk1"/>
          </a:effectRef>
          <a:fontRef idx="minor">
            <a:schemeClr val="tx1"/>
          </a:fontRef>
        </p:style>
      </p:cxnSp>
      <p:sp>
        <p:nvSpPr>
          <p:cNvPr id="79" name="Oval 78">
            <a:extLst>
              <a:ext uri="{FF2B5EF4-FFF2-40B4-BE49-F238E27FC236}">
                <a16:creationId xmlns:a16="http://schemas.microsoft.com/office/drawing/2014/main" id="{A94D1437-C619-423A-B491-93289E1E6E4E}"/>
              </a:ext>
            </a:extLst>
          </p:cNvPr>
          <p:cNvSpPr/>
          <p:nvPr/>
        </p:nvSpPr>
        <p:spPr>
          <a:xfrm>
            <a:off x="3185181"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80" name="Oval 79">
            <a:extLst>
              <a:ext uri="{FF2B5EF4-FFF2-40B4-BE49-F238E27FC236}">
                <a16:creationId xmlns:a16="http://schemas.microsoft.com/office/drawing/2014/main" id="{47152237-FF48-41F3-8BD4-FA1CF69A658D}"/>
              </a:ext>
            </a:extLst>
          </p:cNvPr>
          <p:cNvSpPr/>
          <p:nvPr/>
        </p:nvSpPr>
        <p:spPr>
          <a:xfrm>
            <a:off x="4474189"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85" name="Straight Connector 84">
            <a:extLst>
              <a:ext uri="{FF2B5EF4-FFF2-40B4-BE49-F238E27FC236}">
                <a16:creationId xmlns:a16="http://schemas.microsoft.com/office/drawing/2014/main" id="{6DA29014-BA5B-47C1-910B-5056AFBCB071}"/>
              </a:ext>
            </a:extLst>
          </p:cNvPr>
          <p:cNvCxnSpPr>
            <a:cxnSpLocks/>
            <a:stCxn id="31" idx="3"/>
            <a:endCxn id="79" idx="0"/>
          </p:cNvCxnSpPr>
          <p:nvPr/>
        </p:nvCxnSpPr>
        <p:spPr>
          <a:xfrm>
            <a:off x="3533861" y="3960515"/>
            <a:ext cx="246366" cy="394138"/>
          </a:xfrm>
          <a:prstGeom prst="line">
            <a:avLst/>
          </a:prstGeom>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17DCCC72-CEE0-4753-8377-67C02327778F}"/>
              </a:ext>
            </a:extLst>
          </p:cNvPr>
          <p:cNvCxnSpPr>
            <a:cxnSpLocks/>
            <a:stCxn id="31" idx="5"/>
            <a:endCxn id="80" idx="0"/>
          </p:cNvCxnSpPr>
          <p:nvPr/>
        </p:nvCxnSpPr>
        <p:spPr>
          <a:xfrm>
            <a:off x="4230909" y="3960515"/>
            <a:ext cx="838326" cy="394138"/>
          </a:xfrm>
          <a:prstGeom prst="line">
            <a:avLst/>
          </a:prstGeom>
        </p:spPr>
        <p:style>
          <a:lnRef idx="1">
            <a:schemeClr val="dk1"/>
          </a:lnRef>
          <a:fillRef idx="0">
            <a:schemeClr val="dk1"/>
          </a:fillRef>
          <a:effectRef idx="0">
            <a:schemeClr val="dk1"/>
          </a:effectRef>
          <a:fontRef idx="minor">
            <a:schemeClr val="tx1"/>
          </a:fontRef>
        </p:style>
      </p:cxnSp>
      <p:sp>
        <p:nvSpPr>
          <p:cNvPr id="117" name="Oval 116">
            <a:extLst>
              <a:ext uri="{FF2B5EF4-FFF2-40B4-BE49-F238E27FC236}">
                <a16:creationId xmlns:a16="http://schemas.microsoft.com/office/drawing/2014/main" id="{BA4AE388-ADC6-4486-8F82-B8D6F598680D}"/>
              </a:ext>
            </a:extLst>
          </p:cNvPr>
          <p:cNvSpPr/>
          <p:nvPr/>
        </p:nvSpPr>
        <p:spPr>
          <a:xfrm>
            <a:off x="6793904" y="3348083"/>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19" name="Straight Connector 118">
            <a:extLst>
              <a:ext uri="{FF2B5EF4-FFF2-40B4-BE49-F238E27FC236}">
                <a16:creationId xmlns:a16="http://schemas.microsoft.com/office/drawing/2014/main" id="{1BEB6642-08C3-48E5-9562-95B30C900A10}"/>
              </a:ext>
            </a:extLst>
          </p:cNvPr>
          <p:cNvCxnSpPr>
            <a:cxnSpLocks/>
            <a:stCxn id="117" idx="0"/>
            <a:endCxn id="16" idx="3"/>
          </p:cNvCxnSpPr>
          <p:nvPr/>
        </p:nvCxnSpPr>
        <p:spPr>
          <a:xfrm flipV="1">
            <a:off x="7350917" y="3001374"/>
            <a:ext cx="1234384" cy="346709"/>
          </a:xfrm>
          <a:prstGeom prst="line">
            <a:avLst/>
          </a:prstGeom>
        </p:spPr>
        <p:style>
          <a:lnRef idx="1">
            <a:schemeClr val="dk1"/>
          </a:lnRef>
          <a:fillRef idx="0">
            <a:schemeClr val="dk1"/>
          </a:fillRef>
          <a:effectRef idx="0">
            <a:schemeClr val="dk1"/>
          </a:effectRef>
          <a:fontRef idx="minor">
            <a:schemeClr val="tx1"/>
          </a:fontRef>
        </p:style>
      </p:cxnSp>
      <p:sp>
        <p:nvSpPr>
          <p:cNvPr id="121" name="Oval 120">
            <a:extLst>
              <a:ext uri="{FF2B5EF4-FFF2-40B4-BE49-F238E27FC236}">
                <a16:creationId xmlns:a16="http://schemas.microsoft.com/office/drawing/2014/main" id="{1A37CEB1-5191-4673-8113-753D1BFC5DF8}"/>
              </a:ext>
            </a:extLst>
          </p:cNvPr>
          <p:cNvSpPr/>
          <p:nvPr/>
        </p:nvSpPr>
        <p:spPr>
          <a:xfrm>
            <a:off x="9596427" y="340454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23" name="Straight Connector 122">
            <a:extLst>
              <a:ext uri="{FF2B5EF4-FFF2-40B4-BE49-F238E27FC236}">
                <a16:creationId xmlns:a16="http://schemas.microsoft.com/office/drawing/2014/main" id="{EE135321-FEB2-4BA1-8DC5-514F85D21FB8}"/>
              </a:ext>
            </a:extLst>
          </p:cNvPr>
          <p:cNvCxnSpPr>
            <a:cxnSpLocks/>
            <a:stCxn id="121" idx="0"/>
            <a:endCxn id="16" idx="5"/>
          </p:cNvCxnSpPr>
          <p:nvPr/>
        </p:nvCxnSpPr>
        <p:spPr>
          <a:xfrm flipH="1" flipV="1">
            <a:off x="9649614" y="3001374"/>
            <a:ext cx="503826" cy="403173"/>
          </a:xfrm>
          <a:prstGeom prst="line">
            <a:avLst/>
          </a:prstGeom>
        </p:spPr>
        <p:style>
          <a:lnRef idx="1">
            <a:schemeClr val="dk1"/>
          </a:lnRef>
          <a:fillRef idx="0">
            <a:schemeClr val="dk1"/>
          </a:fillRef>
          <a:effectRef idx="0">
            <a:schemeClr val="dk1"/>
          </a:effectRef>
          <a:fontRef idx="minor">
            <a:schemeClr val="tx1"/>
          </a:fontRef>
        </p:style>
      </p:cxnSp>
      <p:sp>
        <p:nvSpPr>
          <p:cNvPr id="133" name="Oval 132">
            <a:extLst>
              <a:ext uri="{FF2B5EF4-FFF2-40B4-BE49-F238E27FC236}">
                <a16:creationId xmlns:a16="http://schemas.microsoft.com/office/drawing/2014/main" id="{08E5E943-0E7A-43D1-917A-D30BBF35D88F}"/>
              </a:ext>
            </a:extLst>
          </p:cNvPr>
          <p:cNvSpPr/>
          <p:nvPr/>
        </p:nvSpPr>
        <p:spPr>
          <a:xfrm>
            <a:off x="6650598" y="4313719"/>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35" name="Straight Connector 134">
            <a:extLst>
              <a:ext uri="{FF2B5EF4-FFF2-40B4-BE49-F238E27FC236}">
                <a16:creationId xmlns:a16="http://schemas.microsoft.com/office/drawing/2014/main" id="{7BDADACA-483E-45A9-AE71-5A704ABE7CDB}"/>
              </a:ext>
            </a:extLst>
          </p:cNvPr>
          <p:cNvCxnSpPr>
            <a:cxnSpLocks/>
            <a:stCxn id="117" idx="4"/>
            <a:endCxn id="133" idx="0"/>
          </p:cNvCxnSpPr>
          <p:nvPr/>
        </p:nvCxnSpPr>
        <p:spPr>
          <a:xfrm flipH="1">
            <a:off x="7245644" y="4015903"/>
            <a:ext cx="105273" cy="297816"/>
          </a:xfrm>
          <a:prstGeom prst="line">
            <a:avLst/>
          </a:prstGeom>
        </p:spPr>
        <p:style>
          <a:lnRef idx="1">
            <a:schemeClr val="dk1"/>
          </a:lnRef>
          <a:fillRef idx="0">
            <a:schemeClr val="dk1"/>
          </a:fillRef>
          <a:effectRef idx="0">
            <a:schemeClr val="dk1"/>
          </a:effectRef>
          <a:fontRef idx="minor">
            <a:schemeClr val="tx1"/>
          </a:fontRef>
        </p:style>
      </p:cxnSp>
      <p:sp>
        <p:nvSpPr>
          <p:cNvPr id="138" name="Oval 137">
            <a:extLst>
              <a:ext uri="{FF2B5EF4-FFF2-40B4-BE49-F238E27FC236}">
                <a16:creationId xmlns:a16="http://schemas.microsoft.com/office/drawing/2014/main" id="{B5412291-98A3-47F3-8EFD-061D37753256}"/>
              </a:ext>
            </a:extLst>
          </p:cNvPr>
          <p:cNvSpPr/>
          <p:nvPr/>
        </p:nvSpPr>
        <p:spPr>
          <a:xfrm>
            <a:off x="10441931" y="4318186"/>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40" name="Oval 139">
            <a:extLst>
              <a:ext uri="{FF2B5EF4-FFF2-40B4-BE49-F238E27FC236}">
                <a16:creationId xmlns:a16="http://schemas.microsoft.com/office/drawing/2014/main" id="{2BDF230A-E216-4EFC-BB79-7371DEB3A3F0}"/>
              </a:ext>
            </a:extLst>
          </p:cNvPr>
          <p:cNvSpPr/>
          <p:nvPr/>
        </p:nvSpPr>
        <p:spPr>
          <a:xfrm>
            <a:off x="8932280" y="43137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42" name="Straight Connector 141">
            <a:extLst>
              <a:ext uri="{FF2B5EF4-FFF2-40B4-BE49-F238E27FC236}">
                <a16:creationId xmlns:a16="http://schemas.microsoft.com/office/drawing/2014/main" id="{C139C263-3315-4F30-A497-F1B3968B41DE}"/>
              </a:ext>
            </a:extLst>
          </p:cNvPr>
          <p:cNvCxnSpPr>
            <a:stCxn id="140" idx="0"/>
            <a:endCxn id="121" idx="3"/>
          </p:cNvCxnSpPr>
          <p:nvPr/>
        </p:nvCxnSpPr>
        <p:spPr>
          <a:xfrm flipV="1">
            <a:off x="9527326" y="3974567"/>
            <a:ext cx="232246" cy="339151"/>
          </a:xfrm>
          <a:prstGeom prst="line">
            <a:avLst/>
          </a:prstGeom>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48614BF4-646C-4CFB-A51D-690DF43E05D2}"/>
              </a:ext>
            </a:extLst>
          </p:cNvPr>
          <p:cNvCxnSpPr>
            <a:stCxn id="138" idx="0"/>
            <a:endCxn id="121" idx="5"/>
          </p:cNvCxnSpPr>
          <p:nvPr/>
        </p:nvCxnSpPr>
        <p:spPr>
          <a:xfrm flipH="1" flipV="1">
            <a:off x="10547308" y="3974567"/>
            <a:ext cx="489669" cy="343619"/>
          </a:xfrm>
          <a:prstGeom prst="line">
            <a:avLst/>
          </a:prstGeom>
        </p:spPr>
        <p:style>
          <a:lnRef idx="1">
            <a:schemeClr val="dk1"/>
          </a:lnRef>
          <a:fillRef idx="0">
            <a:schemeClr val="dk1"/>
          </a:fillRef>
          <a:effectRef idx="0">
            <a:schemeClr val="dk1"/>
          </a:effectRef>
          <a:fontRef idx="minor">
            <a:schemeClr val="tx1"/>
          </a:fontRef>
        </p:style>
      </p:cxnSp>
      <p:sp>
        <p:nvSpPr>
          <p:cNvPr id="145" name="TextBox 144">
            <a:extLst>
              <a:ext uri="{FF2B5EF4-FFF2-40B4-BE49-F238E27FC236}">
                <a16:creationId xmlns:a16="http://schemas.microsoft.com/office/drawing/2014/main" id="{1D415B70-5625-4742-A4BF-B8DE97A7056F}"/>
              </a:ext>
            </a:extLst>
          </p:cNvPr>
          <p:cNvSpPr txBox="1"/>
          <p:nvPr/>
        </p:nvSpPr>
        <p:spPr>
          <a:xfrm>
            <a:off x="408211" y="1346184"/>
            <a:ext cx="775699" cy="369332"/>
          </a:xfrm>
          <a:prstGeom prst="rect">
            <a:avLst/>
          </a:prstGeom>
          <a:noFill/>
        </p:spPr>
        <p:txBody>
          <a:bodyPr wrap="square" rtlCol="0">
            <a:spAutoFit/>
          </a:bodyPr>
          <a:lstStyle/>
          <a:p>
            <a:r>
              <a:rPr lang="en-GB" b="1" dirty="0"/>
              <a:t>Max</a:t>
            </a:r>
          </a:p>
        </p:txBody>
      </p:sp>
      <p:sp>
        <p:nvSpPr>
          <p:cNvPr id="146" name="TextBox 145">
            <a:extLst>
              <a:ext uri="{FF2B5EF4-FFF2-40B4-BE49-F238E27FC236}">
                <a16:creationId xmlns:a16="http://schemas.microsoft.com/office/drawing/2014/main" id="{32F73E06-AFE9-4AF7-85BE-04B03DDF90C7}"/>
              </a:ext>
            </a:extLst>
          </p:cNvPr>
          <p:cNvSpPr txBox="1"/>
          <p:nvPr/>
        </p:nvSpPr>
        <p:spPr>
          <a:xfrm>
            <a:off x="408210" y="2481169"/>
            <a:ext cx="775699" cy="369332"/>
          </a:xfrm>
          <a:prstGeom prst="rect">
            <a:avLst/>
          </a:prstGeom>
          <a:noFill/>
        </p:spPr>
        <p:txBody>
          <a:bodyPr wrap="square" rtlCol="0">
            <a:spAutoFit/>
          </a:bodyPr>
          <a:lstStyle/>
          <a:p>
            <a:r>
              <a:rPr lang="en-GB" b="1" dirty="0"/>
              <a:t>Min</a:t>
            </a:r>
          </a:p>
        </p:txBody>
      </p:sp>
      <p:sp>
        <p:nvSpPr>
          <p:cNvPr id="147" name="TextBox 146">
            <a:extLst>
              <a:ext uri="{FF2B5EF4-FFF2-40B4-BE49-F238E27FC236}">
                <a16:creationId xmlns:a16="http://schemas.microsoft.com/office/drawing/2014/main" id="{AC493A17-AC5B-4C59-843C-1D68981FF239}"/>
              </a:ext>
            </a:extLst>
          </p:cNvPr>
          <p:cNvSpPr txBox="1"/>
          <p:nvPr/>
        </p:nvSpPr>
        <p:spPr>
          <a:xfrm>
            <a:off x="435461" y="3417993"/>
            <a:ext cx="775699" cy="369332"/>
          </a:xfrm>
          <a:prstGeom prst="rect">
            <a:avLst/>
          </a:prstGeom>
          <a:noFill/>
        </p:spPr>
        <p:txBody>
          <a:bodyPr wrap="square" rtlCol="0">
            <a:spAutoFit/>
          </a:bodyPr>
          <a:lstStyle/>
          <a:p>
            <a:r>
              <a:rPr lang="en-GB" b="1" dirty="0"/>
              <a:t>Max</a:t>
            </a:r>
          </a:p>
        </p:txBody>
      </p:sp>
      <p:sp>
        <p:nvSpPr>
          <p:cNvPr id="148" name="TextBox 147">
            <a:extLst>
              <a:ext uri="{FF2B5EF4-FFF2-40B4-BE49-F238E27FC236}">
                <a16:creationId xmlns:a16="http://schemas.microsoft.com/office/drawing/2014/main" id="{14CEBF94-9CBA-4A9F-B83E-2BD17701AE92}"/>
              </a:ext>
            </a:extLst>
          </p:cNvPr>
          <p:cNvSpPr txBox="1"/>
          <p:nvPr/>
        </p:nvSpPr>
        <p:spPr>
          <a:xfrm>
            <a:off x="-58057" y="4408924"/>
            <a:ext cx="775699" cy="369332"/>
          </a:xfrm>
          <a:prstGeom prst="rect">
            <a:avLst/>
          </a:prstGeom>
          <a:noFill/>
        </p:spPr>
        <p:txBody>
          <a:bodyPr wrap="square" rtlCol="0">
            <a:spAutoFit/>
          </a:bodyPr>
          <a:lstStyle/>
          <a:p>
            <a:r>
              <a:rPr lang="en-GB" b="1" dirty="0"/>
              <a:t>Min</a:t>
            </a:r>
          </a:p>
        </p:txBody>
      </p:sp>
    </p:spTree>
    <p:extLst>
      <p:ext uri="{BB962C8B-B14F-4D97-AF65-F5344CB8AC3E}">
        <p14:creationId xmlns:p14="http://schemas.microsoft.com/office/powerpoint/2010/main" val="21918445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DAA74-B2CB-48B2-BCBF-2367BD44F02E}"/>
              </a:ext>
            </a:extLst>
          </p:cNvPr>
          <p:cNvSpPr>
            <a:spLocks noGrp="1"/>
          </p:cNvSpPr>
          <p:nvPr>
            <p:ph type="title"/>
          </p:nvPr>
        </p:nvSpPr>
        <p:spPr>
          <a:xfrm>
            <a:off x="2231136" y="106799"/>
            <a:ext cx="7729728" cy="1188720"/>
          </a:xfrm>
        </p:spPr>
        <p:txBody>
          <a:bodyPr/>
          <a:lstStyle/>
          <a:p>
            <a:r>
              <a:rPr lang="en-GB" dirty="0"/>
              <a:t>Minimax</a:t>
            </a:r>
          </a:p>
        </p:txBody>
      </p:sp>
      <p:sp>
        <p:nvSpPr>
          <p:cNvPr id="4" name="Oval 3">
            <a:extLst>
              <a:ext uri="{FF2B5EF4-FFF2-40B4-BE49-F238E27FC236}">
                <a16:creationId xmlns:a16="http://schemas.microsoft.com/office/drawing/2014/main" id="{C0842D9E-B31E-42E2-8766-A19686CE4C49}"/>
              </a:ext>
            </a:extLst>
          </p:cNvPr>
          <p:cNvSpPr/>
          <p:nvPr/>
        </p:nvSpPr>
        <p:spPr>
          <a:xfrm>
            <a:off x="5203860" y="1530850"/>
            <a:ext cx="1505165"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a:extLst>
              <a:ext uri="{FF2B5EF4-FFF2-40B4-BE49-F238E27FC236}">
                <a16:creationId xmlns:a16="http://schemas.microsoft.com/office/drawing/2014/main" id="{453E1E49-F375-475A-A5CD-4271671CE33E}"/>
              </a:ext>
            </a:extLst>
          </p:cNvPr>
          <p:cNvCxnSpPr>
            <a:cxnSpLocks/>
            <a:stCxn id="4" idx="3"/>
            <a:endCxn id="13" idx="0"/>
          </p:cNvCxnSpPr>
          <p:nvPr/>
        </p:nvCxnSpPr>
        <p:spPr>
          <a:xfrm flipH="1">
            <a:off x="3882385" y="2100870"/>
            <a:ext cx="1541901" cy="470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A8F1352-1619-4B41-B751-7A327A5A7E80}"/>
              </a:ext>
            </a:extLst>
          </p:cNvPr>
          <p:cNvCxnSpPr>
            <a:cxnSpLocks/>
            <a:stCxn id="4" idx="5"/>
            <a:endCxn id="16" idx="0"/>
          </p:cNvCxnSpPr>
          <p:nvPr/>
        </p:nvCxnSpPr>
        <p:spPr>
          <a:xfrm>
            <a:off x="6488599" y="2100870"/>
            <a:ext cx="2628859" cy="3304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F0472C72-8149-4523-BF0D-C7855DDAEB6D}"/>
              </a:ext>
            </a:extLst>
          </p:cNvPr>
          <p:cNvSpPr/>
          <p:nvPr/>
        </p:nvSpPr>
        <p:spPr>
          <a:xfrm>
            <a:off x="3129802" y="2571166"/>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6" name="Oval 15">
            <a:extLst>
              <a:ext uri="{FF2B5EF4-FFF2-40B4-BE49-F238E27FC236}">
                <a16:creationId xmlns:a16="http://schemas.microsoft.com/office/drawing/2014/main" id="{CB35A82E-902E-486A-8F4F-ADBA64435AE1}"/>
              </a:ext>
            </a:extLst>
          </p:cNvPr>
          <p:cNvSpPr/>
          <p:nvPr/>
        </p:nvSpPr>
        <p:spPr>
          <a:xfrm>
            <a:off x="8364875" y="2431354"/>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22" name="Straight Connector 21">
            <a:extLst>
              <a:ext uri="{FF2B5EF4-FFF2-40B4-BE49-F238E27FC236}">
                <a16:creationId xmlns:a16="http://schemas.microsoft.com/office/drawing/2014/main" id="{8B762397-3C98-4B24-A4CF-FF84BA49E836}"/>
              </a:ext>
            </a:extLst>
          </p:cNvPr>
          <p:cNvCxnSpPr>
            <a:cxnSpLocks/>
            <a:stCxn id="13" idx="3"/>
            <a:endCxn id="29" idx="0"/>
          </p:cNvCxnSpPr>
          <p:nvPr/>
        </p:nvCxnSpPr>
        <p:spPr>
          <a:xfrm flipH="1">
            <a:off x="2300330" y="3141186"/>
            <a:ext cx="1049898" cy="276931"/>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5408DB73-82F5-48F3-8C72-11B81CA459AF}"/>
              </a:ext>
            </a:extLst>
          </p:cNvPr>
          <p:cNvCxnSpPr>
            <a:cxnSpLocks/>
            <a:stCxn id="13" idx="4"/>
            <a:endCxn id="31" idx="0"/>
          </p:cNvCxnSpPr>
          <p:nvPr/>
        </p:nvCxnSpPr>
        <p:spPr>
          <a:xfrm>
            <a:off x="3882385" y="3238986"/>
            <a:ext cx="0" cy="21819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F6E3E1B-D2FE-473A-AFD0-04FE381FA1EE}"/>
              </a:ext>
            </a:extLst>
          </p:cNvPr>
          <p:cNvCxnSpPr>
            <a:cxnSpLocks/>
            <a:stCxn id="13" idx="5"/>
            <a:endCxn id="39" idx="0"/>
          </p:cNvCxnSpPr>
          <p:nvPr/>
        </p:nvCxnSpPr>
        <p:spPr>
          <a:xfrm>
            <a:off x="4414541" y="3141186"/>
            <a:ext cx="789319" cy="368842"/>
          </a:xfrm>
          <a:prstGeom prst="line">
            <a:avLst/>
          </a:prstGeom>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D99F9DBF-CA64-4226-BC70-550FDB4ECC05}"/>
              </a:ext>
            </a:extLst>
          </p:cNvPr>
          <p:cNvSpPr/>
          <p:nvPr/>
        </p:nvSpPr>
        <p:spPr>
          <a:xfrm>
            <a:off x="1743317" y="341811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31" name="Oval 30">
            <a:extLst>
              <a:ext uri="{FF2B5EF4-FFF2-40B4-BE49-F238E27FC236}">
                <a16:creationId xmlns:a16="http://schemas.microsoft.com/office/drawing/2014/main" id="{F4111952-A080-4713-B976-D368369F23FD}"/>
              </a:ext>
            </a:extLst>
          </p:cNvPr>
          <p:cNvSpPr/>
          <p:nvPr/>
        </p:nvSpPr>
        <p:spPr>
          <a:xfrm>
            <a:off x="3389498" y="3457181"/>
            <a:ext cx="985774"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39" name="Oval 38">
            <a:extLst>
              <a:ext uri="{FF2B5EF4-FFF2-40B4-BE49-F238E27FC236}">
                <a16:creationId xmlns:a16="http://schemas.microsoft.com/office/drawing/2014/main" id="{3465E2BE-8F28-4B3E-BEBB-5265AB670692}"/>
              </a:ext>
            </a:extLst>
          </p:cNvPr>
          <p:cNvSpPr/>
          <p:nvPr/>
        </p:nvSpPr>
        <p:spPr>
          <a:xfrm>
            <a:off x="4744091" y="3510028"/>
            <a:ext cx="919537"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43" name="Oval 42">
            <a:extLst>
              <a:ext uri="{FF2B5EF4-FFF2-40B4-BE49-F238E27FC236}">
                <a16:creationId xmlns:a16="http://schemas.microsoft.com/office/drawing/2014/main" id="{73C9C3CE-BEA5-4465-BB1E-FA39674A3970}"/>
              </a:ext>
            </a:extLst>
          </p:cNvPr>
          <p:cNvSpPr/>
          <p:nvPr/>
        </p:nvSpPr>
        <p:spPr>
          <a:xfrm>
            <a:off x="588864" y="43548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54" name="Straight Connector 53">
            <a:extLst>
              <a:ext uri="{FF2B5EF4-FFF2-40B4-BE49-F238E27FC236}">
                <a16:creationId xmlns:a16="http://schemas.microsoft.com/office/drawing/2014/main" id="{852BF1DF-E70A-4E76-9367-D50E1FCC733E}"/>
              </a:ext>
            </a:extLst>
          </p:cNvPr>
          <p:cNvCxnSpPr>
            <a:cxnSpLocks/>
            <a:stCxn id="29" idx="3"/>
            <a:endCxn id="43" idx="0"/>
          </p:cNvCxnSpPr>
          <p:nvPr/>
        </p:nvCxnSpPr>
        <p:spPr>
          <a:xfrm flipH="1">
            <a:off x="1183910" y="3988137"/>
            <a:ext cx="722552" cy="366681"/>
          </a:xfrm>
          <a:prstGeom prst="line">
            <a:avLst/>
          </a:prstGeom>
        </p:spPr>
        <p:style>
          <a:lnRef idx="1">
            <a:schemeClr val="dk1"/>
          </a:lnRef>
          <a:fillRef idx="0">
            <a:schemeClr val="dk1"/>
          </a:fillRef>
          <a:effectRef idx="0">
            <a:schemeClr val="dk1"/>
          </a:effectRef>
          <a:fontRef idx="minor">
            <a:schemeClr val="tx1"/>
          </a:fontRef>
        </p:style>
      </p:cxnSp>
      <p:sp>
        <p:nvSpPr>
          <p:cNvPr id="57" name="Oval 56">
            <a:extLst>
              <a:ext uri="{FF2B5EF4-FFF2-40B4-BE49-F238E27FC236}">
                <a16:creationId xmlns:a16="http://schemas.microsoft.com/office/drawing/2014/main" id="{1F17784B-1E1C-46E9-850B-83C1C1089130}"/>
              </a:ext>
            </a:extLst>
          </p:cNvPr>
          <p:cNvSpPr/>
          <p:nvPr/>
        </p:nvSpPr>
        <p:spPr>
          <a:xfrm>
            <a:off x="1896173" y="4313720"/>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cxnSp>
        <p:nvCxnSpPr>
          <p:cNvPr id="61" name="Straight Connector 60">
            <a:extLst>
              <a:ext uri="{FF2B5EF4-FFF2-40B4-BE49-F238E27FC236}">
                <a16:creationId xmlns:a16="http://schemas.microsoft.com/office/drawing/2014/main" id="{D703F553-5ABD-4F8C-8B15-9DFA39EDCF27}"/>
              </a:ext>
            </a:extLst>
          </p:cNvPr>
          <p:cNvCxnSpPr>
            <a:stCxn id="57" idx="0"/>
            <a:endCxn id="29" idx="4"/>
          </p:cNvCxnSpPr>
          <p:nvPr/>
        </p:nvCxnSpPr>
        <p:spPr>
          <a:xfrm flipH="1" flipV="1">
            <a:off x="2300330" y="4085937"/>
            <a:ext cx="190889" cy="227783"/>
          </a:xfrm>
          <a:prstGeom prst="line">
            <a:avLst/>
          </a:prstGeom>
        </p:spPr>
        <p:style>
          <a:lnRef idx="1">
            <a:schemeClr val="dk1"/>
          </a:lnRef>
          <a:fillRef idx="0">
            <a:schemeClr val="dk1"/>
          </a:fillRef>
          <a:effectRef idx="0">
            <a:schemeClr val="dk1"/>
          </a:effectRef>
          <a:fontRef idx="minor">
            <a:schemeClr val="tx1"/>
          </a:fontRef>
        </p:style>
      </p:cxnSp>
      <p:sp>
        <p:nvSpPr>
          <p:cNvPr id="79" name="Oval 78">
            <a:extLst>
              <a:ext uri="{FF2B5EF4-FFF2-40B4-BE49-F238E27FC236}">
                <a16:creationId xmlns:a16="http://schemas.microsoft.com/office/drawing/2014/main" id="{A94D1437-C619-423A-B491-93289E1E6E4E}"/>
              </a:ext>
            </a:extLst>
          </p:cNvPr>
          <p:cNvSpPr/>
          <p:nvPr/>
        </p:nvSpPr>
        <p:spPr>
          <a:xfrm>
            <a:off x="3185181"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80" name="Oval 79">
            <a:extLst>
              <a:ext uri="{FF2B5EF4-FFF2-40B4-BE49-F238E27FC236}">
                <a16:creationId xmlns:a16="http://schemas.microsoft.com/office/drawing/2014/main" id="{47152237-FF48-41F3-8BD4-FA1CF69A658D}"/>
              </a:ext>
            </a:extLst>
          </p:cNvPr>
          <p:cNvSpPr/>
          <p:nvPr/>
        </p:nvSpPr>
        <p:spPr>
          <a:xfrm>
            <a:off x="4474189"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85" name="Straight Connector 84">
            <a:extLst>
              <a:ext uri="{FF2B5EF4-FFF2-40B4-BE49-F238E27FC236}">
                <a16:creationId xmlns:a16="http://schemas.microsoft.com/office/drawing/2014/main" id="{6DA29014-BA5B-47C1-910B-5056AFBCB071}"/>
              </a:ext>
            </a:extLst>
          </p:cNvPr>
          <p:cNvCxnSpPr>
            <a:cxnSpLocks/>
            <a:stCxn id="31" idx="3"/>
            <a:endCxn id="79" idx="0"/>
          </p:cNvCxnSpPr>
          <p:nvPr/>
        </p:nvCxnSpPr>
        <p:spPr>
          <a:xfrm>
            <a:off x="3533861" y="3960515"/>
            <a:ext cx="246366" cy="394138"/>
          </a:xfrm>
          <a:prstGeom prst="line">
            <a:avLst/>
          </a:prstGeom>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17DCCC72-CEE0-4753-8377-67C02327778F}"/>
              </a:ext>
            </a:extLst>
          </p:cNvPr>
          <p:cNvCxnSpPr>
            <a:cxnSpLocks/>
            <a:stCxn id="31" idx="5"/>
            <a:endCxn id="80" idx="0"/>
          </p:cNvCxnSpPr>
          <p:nvPr/>
        </p:nvCxnSpPr>
        <p:spPr>
          <a:xfrm>
            <a:off x="4230909" y="3960515"/>
            <a:ext cx="838326" cy="394138"/>
          </a:xfrm>
          <a:prstGeom prst="line">
            <a:avLst/>
          </a:prstGeom>
        </p:spPr>
        <p:style>
          <a:lnRef idx="1">
            <a:schemeClr val="dk1"/>
          </a:lnRef>
          <a:fillRef idx="0">
            <a:schemeClr val="dk1"/>
          </a:fillRef>
          <a:effectRef idx="0">
            <a:schemeClr val="dk1"/>
          </a:effectRef>
          <a:fontRef idx="minor">
            <a:schemeClr val="tx1"/>
          </a:fontRef>
        </p:style>
      </p:cxnSp>
      <p:sp>
        <p:nvSpPr>
          <p:cNvPr id="117" name="Oval 116">
            <a:extLst>
              <a:ext uri="{FF2B5EF4-FFF2-40B4-BE49-F238E27FC236}">
                <a16:creationId xmlns:a16="http://schemas.microsoft.com/office/drawing/2014/main" id="{BA4AE388-ADC6-4486-8F82-B8D6F598680D}"/>
              </a:ext>
            </a:extLst>
          </p:cNvPr>
          <p:cNvSpPr/>
          <p:nvPr/>
        </p:nvSpPr>
        <p:spPr>
          <a:xfrm>
            <a:off x="6793904" y="3348083"/>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19" name="Straight Connector 118">
            <a:extLst>
              <a:ext uri="{FF2B5EF4-FFF2-40B4-BE49-F238E27FC236}">
                <a16:creationId xmlns:a16="http://schemas.microsoft.com/office/drawing/2014/main" id="{1BEB6642-08C3-48E5-9562-95B30C900A10}"/>
              </a:ext>
            </a:extLst>
          </p:cNvPr>
          <p:cNvCxnSpPr>
            <a:cxnSpLocks/>
            <a:stCxn id="117" idx="0"/>
            <a:endCxn id="16" idx="3"/>
          </p:cNvCxnSpPr>
          <p:nvPr/>
        </p:nvCxnSpPr>
        <p:spPr>
          <a:xfrm flipV="1">
            <a:off x="7350917" y="3001374"/>
            <a:ext cx="1234384" cy="346709"/>
          </a:xfrm>
          <a:prstGeom prst="line">
            <a:avLst/>
          </a:prstGeom>
        </p:spPr>
        <p:style>
          <a:lnRef idx="1">
            <a:schemeClr val="dk1"/>
          </a:lnRef>
          <a:fillRef idx="0">
            <a:schemeClr val="dk1"/>
          </a:fillRef>
          <a:effectRef idx="0">
            <a:schemeClr val="dk1"/>
          </a:effectRef>
          <a:fontRef idx="minor">
            <a:schemeClr val="tx1"/>
          </a:fontRef>
        </p:style>
      </p:cxnSp>
      <p:sp>
        <p:nvSpPr>
          <p:cNvPr id="121" name="Oval 120">
            <a:extLst>
              <a:ext uri="{FF2B5EF4-FFF2-40B4-BE49-F238E27FC236}">
                <a16:creationId xmlns:a16="http://schemas.microsoft.com/office/drawing/2014/main" id="{1A37CEB1-5191-4673-8113-753D1BFC5DF8}"/>
              </a:ext>
            </a:extLst>
          </p:cNvPr>
          <p:cNvSpPr/>
          <p:nvPr/>
        </p:nvSpPr>
        <p:spPr>
          <a:xfrm>
            <a:off x="9596427" y="340454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23" name="Straight Connector 122">
            <a:extLst>
              <a:ext uri="{FF2B5EF4-FFF2-40B4-BE49-F238E27FC236}">
                <a16:creationId xmlns:a16="http://schemas.microsoft.com/office/drawing/2014/main" id="{EE135321-FEB2-4BA1-8DC5-514F85D21FB8}"/>
              </a:ext>
            </a:extLst>
          </p:cNvPr>
          <p:cNvCxnSpPr>
            <a:cxnSpLocks/>
            <a:stCxn id="121" idx="0"/>
            <a:endCxn id="16" idx="5"/>
          </p:cNvCxnSpPr>
          <p:nvPr/>
        </p:nvCxnSpPr>
        <p:spPr>
          <a:xfrm flipH="1" flipV="1">
            <a:off x="9649614" y="3001374"/>
            <a:ext cx="503826" cy="403173"/>
          </a:xfrm>
          <a:prstGeom prst="line">
            <a:avLst/>
          </a:prstGeom>
        </p:spPr>
        <p:style>
          <a:lnRef idx="1">
            <a:schemeClr val="dk1"/>
          </a:lnRef>
          <a:fillRef idx="0">
            <a:schemeClr val="dk1"/>
          </a:fillRef>
          <a:effectRef idx="0">
            <a:schemeClr val="dk1"/>
          </a:effectRef>
          <a:fontRef idx="minor">
            <a:schemeClr val="tx1"/>
          </a:fontRef>
        </p:style>
      </p:cxnSp>
      <p:sp>
        <p:nvSpPr>
          <p:cNvPr id="133" name="Oval 132">
            <a:extLst>
              <a:ext uri="{FF2B5EF4-FFF2-40B4-BE49-F238E27FC236}">
                <a16:creationId xmlns:a16="http://schemas.microsoft.com/office/drawing/2014/main" id="{08E5E943-0E7A-43D1-917A-D30BBF35D88F}"/>
              </a:ext>
            </a:extLst>
          </p:cNvPr>
          <p:cNvSpPr/>
          <p:nvPr/>
        </p:nvSpPr>
        <p:spPr>
          <a:xfrm>
            <a:off x="6650598" y="4313719"/>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35" name="Straight Connector 134">
            <a:extLst>
              <a:ext uri="{FF2B5EF4-FFF2-40B4-BE49-F238E27FC236}">
                <a16:creationId xmlns:a16="http://schemas.microsoft.com/office/drawing/2014/main" id="{7BDADACA-483E-45A9-AE71-5A704ABE7CDB}"/>
              </a:ext>
            </a:extLst>
          </p:cNvPr>
          <p:cNvCxnSpPr>
            <a:cxnSpLocks/>
            <a:stCxn id="117" idx="4"/>
            <a:endCxn id="133" idx="0"/>
          </p:cNvCxnSpPr>
          <p:nvPr/>
        </p:nvCxnSpPr>
        <p:spPr>
          <a:xfrm flipH="1">
            <a:off x="7245644" y="4015903"/>
            <a:ext cx="105273" cy="297816"/>
          </a:xfrm>
          <a:prstGeom prst="line">
            <a:avLst/>
          </a:prstGeom>
        </p:spPr>
        <p:style>
          <a:lnRef idx="1">
            <a:schemeClr val="dk1"/>
          </a:lnRef>
          <a:fillRef idx="0">
            <a:schemeClr val="dk1"/>
          </a:fillRef>
          <a:effectRef idx="0">
            <a:schemeClr val="dk1"/>
          </a:effectRef>
          <a:fontRef idx="minor">
            <a:schemeClr val="tx1"/>
          </a:fontRef>
        </p:style>
      </p:cxnSp>
      <p:sp>
        <p:nvSpPr>
          <p:cNvPr id="138" name="Oval 137">
            <a:extLst>
              <a:ext uri="{FF2B5EF4-FFF2-40B4-BE49-F238E27FC236}">
                <a16:creationId xmlns:a16="http://schemas.microsoft.com/office/drawing/2014/main" id="{B5412291-98A3-47F3-8EFD-061D37753256}"/>
              </a:ext>
            </a:extLst>
          </p:cNvPr>
          <p:cNvSpPr/>
          <p:nvPr/>
        </p:nvSpPr>
        <p:spPr>
          <a:xfrm>
            <a:off x="10441931" y="4318186"/>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40" name="Oval 139">
            <a:extLst>
              <a:ext uri="{FF2B5EF4-FFF2-40B4-BE49-F238E27FC236}">
                <a16:creationId xmlns:a16="http://schemas.microsoft.com/office/drawing/2014/main" id="{2BDF230A-E216-4EFC-BB79-7371DEB3A3F0}"/>
              </a:ext>
            </a:extLst>
          </p:cNvPr>
          <p:cNvSpPr/>
          <p:nvPr/>
        </p:nvSpPr>
        <p:spPr>
          <a:xfrm>
            <a:off x="8932280" y="43137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42" name="Straight Connector 141">
            <a:extLst>
              <a:ext uri="{FF2B5EF4-FFF2-40B4-BE49-F238E27FC236}">
                <a16:creationId xmlns:a16="http://schemas.microsoft.com/office/drawing/2014/main" id="{C139C263-3315-4F30-A497-F1B3968B41DE}"/>
              </a:ext>
            </a:extLst>
          </p:cNvPr>
          <p:cNvCxnSpPr>
            <a:stCxn id="140" idx="0"/>
            <a:endCxn id="121" idx="3"/>
          </p:cNvCxnSpPr>
          <p:nvPr/>
        </p:nvCxnSpPr>
        <p:spPr>
          <a:xfrm flipV="1">
            <a:off x="9527326" y="3974567"/>
            <a:ext cx="232246" cy="339151"/>
          </a:xfrm>
          <a:prstGeom prst="line">
            <a:avLst/>
          </a:prstGeom>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48614BF4-646C-4CFB-A51D-690DF43E05D2}"/>
              </a:ext>
            </a:extLst>
          </p:cNvPr>
          <p:cNvCxnSpPr>
            <a:stCxn id="138" idx="0"/>
            <a:endCxn id="121" idx="5"/>
          </p:cNvCxnSpPr>
          <p:nvPr/>
        </p:nvCxnSpPr>
        <p:spPr>
          <a:xfrm flipH="1" flipV="1">
            <a:off x="10547308" y="3974567"/>
            <a:ext cx="489669" cy="343619"/>
          </a:xfrm>
          <a:prstGeom prst="line">
            <a:avLst/>
          </a:prstGeom>
        </p:spPr>
        <p:style>
          <a:lnRef idx="1">
            <a:schemeClr val="dk1"/>
          </a:lnRef>
          <a:fillRef idx="0">
            <a:schemeClr val="dk1"/>
          </a:fillRef>
          <a:effectRef idx="0">
            <a:schemeClr val="dk1"/>
          </a:effectRef>
          <a:fontRef idx="minor">
            <a:schemeClr val="tx1"/>
          </a:fontRef>
        </p:style>
      </p:cxnSp>
      <p:sp>
        <p:nvSpPr>
          <p:cNvPr id="145" name="TextBox 144">
            <a:extLst>
              <a:ext uri="{FF2B5EF4-FFF2-40B4-BE49-F238E27FC236}">
                <a16:creationId xmlns:a16="http://schemas.microsoft.com/office/drawing/2014/main" id="{1D415B70-5625-4742-A4BF-B8DE97A7056F}"/>
              </a:ext>
            </a:extLst>
          </p:cNvPr>
          <p:cNvSpPr txBox="1"/>
          <p:nvPr/>
        </p:nvSpPr>
        <p:spPr>
          <a:xfrm>
            <a:off x="408211" y="1346184"/>
            <a:ext cx="775699" cy="369332"/>
          </a:xfrm>
          <a:prstGeom prst="rect">
            <a:avLst/>
          </a:prstGeom>
          <a:noFill/>
        </p:spPr>
        <p:txBody>
          <a:bodyPr wrap="square" rtlCol="0">
            <a:spAutoFit/>
          </a:bodyPr>
          <a:lstStyle/>
          <a:p>
            <a:r>
              <a:rPr lang="en-GB" b="1" dirty="0"/>
              <a:t>Max</a:t>
            </a:r>
          </a:p>
        </p:txBody>
      </p:sp>
      <p:sp>
        <p:nvSpPr>
          <p:cNvPr id="146" name="TextBox 145">
            <a:extLst>
              <a:ext uri="{FF2B5EF4-FFF2-40B4-BE49-F238E27FC236}">
                <a16:creationId xmlns:a16="http://schemas.microsoft.com/office/drawing/2014/main" id="{32F73E06-AFE9-4AF7-85BE-04B03DDF90C7}"/>
              </a:ext>
            </a:extLst>
          </p:cNvPr>
          <p:cNvSpPr txBox="1"/>
          <p:nvPr/>
        </p:nvSpPr>
        <p:spPr>
          <a:xfrm>
            <a:off x="408210" y="2481169"/>
            <a:ext cx="775699" cy="369332"/>
          </a:xfrm>
          <a:prstGeom prst="rect">
            <a:avLst/>
          </a:prstGeom>
          <a:noFill/>
        </p:spPr>
        <p:txBody>
          <a:bodyPr wrap="square" rtlCol="0">
            <a:spAutoFit/>
          </a:bodyPr>
          <a:lstStyle/>
          <a:p>
            <a:r>
              <a:rPr lang="en-GB" b="1" dirty="0"/>
              <a:t>Min</a:t>
            </a:r>
          </a:p>
        </p:txBody>
      </p:sp>
      <p:sp>
        <p:nvSpPr>
          <p:cNvPr id="147" name="TextBox 146">
            <a:extLst>
              <a:ext uri="{FF2B5EF4-FFF2-40B4-BE49-F238E27FC236}">
                <a16:creationId xmlns:a16="http://schemas.microsoft.com/office/drawing/2014/main" id="{AC493A17-AC5B-4C59-843C-1D68981FF239}"/>
              </a:ext>
            </a:extLst>
          </p:cNvPr>
          <p:cNvSpPr txBox="1"/>
          <p:nvPr/>
        </p:nvSpPr>
        <p:spPr>
          <a:xfrm>
            <a:off x="435461" y="3417993"/>
            <a:ext cx="775699" cy="369332"/>
          </a:xfrm>
          <a:prstGeom prst="rect">
            <a:avLst/>
          </a:prstGeom>
          <a:noFill/>
        </p:spPr>
        <p:txBody>
          <a:bodyPr wrap="square" rtlCol="0">
            <a:spAutoFit/>
          </a:bodyPr>
          <a:lstStyle/>
          <a:p>
            <a:r>
              <a:rPr lang="en-GB" b="1" dirty="0"/>
              <a:t>Max</a:t>
            </a:r>
          </a:p>
        </p:txBody>
      </p:sp>
      <p:sp>
        <p:nvSpPr>
          <p:cNvPr id="148" name="TextBox 147">
            <a:extLst>
              <a:ext uri="{FF2B5EF4-FFF2-40B4-BE49-F238E27FC236}">
                <a16:creationId xmlns:a16="http://schemas.microsoft.com/office/drawing/2014/main" id="{14CEBF94-9CBA-4A9F-B83E-2BD17701AE92}"/>
              </a:ext>
            </a:extLst>
          </p:cNvPr>
          <p:cNvSpPr txBox="1"/>
          <p:nvPr/>
        </p:nvSpPr>
        <p:spPr>
          <a:xfrm>
            <a:off x="-58057" y="4408924"/>
            <a:ext cx="775699" cy="369332"/>
          </a:xfrm>
          <a:prstGeom prst="rect">
            <a:avLst/>
          </a:prstGeom>
          <a:noFill/>
        </p:spPr>
        <p:txBody>
          <a:bodyPr wrap="square" rtlCol="0">
            <a:spAutoFit/>
          </a:bodyPr>
          <a:lstStyle/>
          <a:p>
            <a:r>
              <a:rPr lang="en-GB" b="1" dirty="0"/>
              <a:t>Min</a:t>
            </a:r>
          </a:p>
        </p:txBody>
      </p:sp>
    </p:spTree>
    <p:extLst>
      <p:ext uri="{BB962C8B-B14F-4D97-AF65-F5344CB8AC3E}">
        <p14:creationId xmlns:p14="http://schemas.microsoft.com/office/powerpoint/2010/main" val="33701300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DAA74-B2CB-48B2-BCBF-2367BD44F02E}"/>
              </a:ext>
            </a:extLst>
          </p:cNvPr>
          <p:cNvSpPr>
            <a:spLocks noGrp="1"/>
          </p:cNvSpPr>
          <p:nvPr>
            <p:ph type="title"/>
          </p:nvPr>
        </p:nvSpPr>
        <p:spPr>
          <a:xfrm>
            <a:off x="2231136" y="106799"/>
            <a:ext cx="7729728" cy="1188720"/>
          </a:xfrm>
        </p:spPr>
        <p:txBody>
          <a:bodyPr/>
          <a:lstStyle/>
          <a:p>
            <a:r>
              <a:rPr lang="en-GB" dirty="0"/>
              <a:t>Minimax</a:t>
            </a:r>
          </a:p>
        </p:txBody>
      </p:sp>
      <p:sp>
        <p:nvSpPr>
          <p:cNvPr id="4" name="Oval 3">
            <a:extLst>
              <a:ext uri="{FF2B5EF4-FFF2-40B4-BE49-F238E27FC236}">
                <a16:creationId xmlns:a16="http://schemas.microsoft.com/office/drawing/2014/main" id="{C0842D9E-B31E-42E2-8766-A19686CE4C49}"/>
              </a:ext>
            </a:extLst>
          </p:cNvPr>
          <p:cNvSpPr/>
          <p:nvPr/>
        </p:nvSpPr>
        <p:spPr>
          <a:xfrm>
            <a:off x="5203860" y="1530850"/>
            <a:ext cx="1505165"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
            </a:r>
          </a:p>
        </p:txBody>
      </p:sp>
      <p:cxnSp>
        <p:nvCxnSpPr>
          <p:cNvPr id="6" name="Straight Connector 5">
            <a:extLst>
              <a:ext uri="{FF2B5EF4-FFF2-40B4-BE49-F238E27FC236}">
                <a16:creationId xmlns:a16="http://schemas.microsoft.com/office/drawing/2014/main" id="{453E1E49-F375-475A-A5CD-4271671CE33E}"/>
              </a:ext>
            </a:extLst>
          </p:cNvPr>
          <p:cNvCxnSpPr>
            <a:cxnSpLocks/>
            <a:stCxn id="4" idx="3"/>
            <a:endCxn id="13" idx="0"/>
          </p:cNvCxnSpPr>
          <p:nvPr/>
        </p:nvCxnSpPr>
        <p:spPr>
          <a:xfrm flipH="1">
            <a:off x="3882385" y="2100870"/>
            <a:ext cx="1541901" cy="470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A8F1352-1619-4B41-B751-7A327A5A7E80}"/>
              </a:ext>
            </a:extLst>
          </p:cNvPr>
          <p:cNvCxnSpPr>
            <a:cxnSpLocks/>
            <a:stCxn id="4" idx="5"/>
            <a:endCxn id="16" idx="0"/>
          </p:cNvCxnSpPr>
          <p:nvPr/>
        </p:nvCxnSpPr>
        <p:spPr>
          <a:xfrm>
            <a:off x="6488599" y="2100870"/>
            <a:ext cx="2628859" cy="3304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F0472C72-8149-4523-BF0D-C7855DDAEB6D}"/>
              </a:ext>
            </a:extLst>
          </p:cNvPr>
          <p:cNvSpPr/>
          <p:nvPr/>
        </p:nvSpPr>
        <p:spPr>
          <a:xfrm>
            <a:off x="3129802" y="2571166"/>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6" name="Oval 15">
            <a:extLst>
              <a:ext uri="{FF2B5EF4-FFF2-40B4-BE49-F238E27FC236}">
                <a16:creationId xmlns:a16="http://schemas.microsoft.com/office/drawing/2014/main" id="{CB35A82E-902E-486A-8F4F-ADBA64435AE1}"/>
              </a:ext>
            </a:extLst>
          </p:cNvPr>
          <p:cNvSpPr/>
          <p:nvPr/>
        </p:nvSpPr>
        <p:spPr>
          <a:xfrm>
            <a:off x="8364875" y="2431354"/>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22" name="Straight Connector 21">
            <a:extLst>
              <a:ext uri="{FF2B5EF4-FFF2-40B4-BE49-F238E27FC236}">
                <a16:creationId xmlns:a16="http://schemas.microsoft.com/office/drawing/2014/main" id="{8B762397-3C98-4B24-A4CF-FF84BA49E836}"/>
              </a:ext>
            </a:extLst>
          </p:cNvPr>
          <p:cNvCxnSpPr>
            <a:cxnSpLocks/>
            <a:stCxn id="13" idx="3"/>
            <a:endCxn id="29" idx="0"/>
          </p:cNvCxnSpPr>
          <p:nvPr/>
        </p:nvCxnSpPr>
        <p:spPr>
          <a:xfrm flipH="1">
            <a:off x="2300330" y="3141186"/>
            <a:ext cx="1049898" cy="276931"/>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5408DB73-82F5-48F3-8C72-11B81CA459AF}"/>
              </a:ext>
            </a:extLst>
          </p:cNvPr>
          <p:cNvCxnSpPr>
            <a:cxnSpLocks/>
            <a:stCxn id="13" idx="4"/>
            <a:endCxn id="31" idx="0"/>
          </p:cNvCxnSpPr>
          <p:nvPr/>
        </p:nvCxnSpPr>
        <p:spPr>
          <a:xfrm>
            <a:off x="3882385" y="3238986"/>
            <a:ext cx="0" cy="21819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F6E3E1B-D2FE-473A-AFD0-04FE381FA1EE}"/>
              </a:ext>
            </a:extLst>
          </p:cNvPr>
          <p:cNvCxnSpPr>
            <a:cxnSpLocks/>
            <a:stCxn id="13" idx="5"/>
            <a:endCxn id="39" idx="0"/>
          </p:cNvCxnSpPr>
          <p:nvPr/>
        </p:nvCxnSpPr>
        <p:spPr>
          <a:xfrm>
            <a:off x="4414541" y="3141186"/>
            <a:ext cx="789319" cy="368842"/>
          </a:xfrm>
          <a:prstGeom prst="line">
            <a:avLst/>
          </a:prstGeom>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D99F9DBF-CA64-4226-BC70-550FDB4ECC05}"/>
              </a:ext>
            </a:extLst>
          </p:cNvPr>
          <p:cNvSpPr/>
          <p:nvPr/>
        </p:nvSpPr>
        <p:spPr>
          <a:xfrm>
            <a:off x="1743317" y="341811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31" name="Oval 30">
            <a:extLst>
              <a:ext uri="{FF2B5EF4-FFF2-40B4-BE49-F238E27FC236}">
                <a16:creationId xmlns:a16="http://schemas.microsoft.com/office/drawing/2014/main" id="{F4111952-A080-4713-B976-D368369F23FD}"/>
              </a:ext>
            </a:extLst>
          </p:cNvPr>
          <p:cNvSpPr/>
          <p:nvPr/>
        </p:nvSpPr>
        <p:spPr>
          <a:xfrm>
            <a:off x="3389498" y="3457181"/>
            <a:ext cx="985774"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39" name="Oval 38">
            <a:extLst>
              <a:ext uri="{FF2B5EF4-FFF2-40B4-BE49-F238E27FC236}">
                <a16:creationId xmlns:a16="http://schemas.microsoft.com/office/drawing/2014/main" id="{3465E2BE-8F28-4B3E-BEBB-5265AB670692}"/>
              </a:ext>
            </a:extLst>
          </p:cNvPr>
          <p:cNvSpPr/>
          <p:nvPr/>
        </p:nvSpPr>
        <p:spPr>
          <a:xfrm>
            <a:off x="4744091" y="3510028"/>
            <a:ext cx="919537"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43" name="Oval 42">
            <a:extLst>
              <a:ext uri="{FF2B5EF4-FFF2-40B4-BE49-F238E27FC236}">
                <a16:creationId xmlns:a16="http://schemas.microsoft.com/office/drawing/2014/main" id="{73C9C3CE-BEA5-4465-BB1E-FA39674A3970}"/>
              </a:ext>
            </a:extLst>
          </p:cNvPr>
          <p:cNvSpPr/>
          <p:nvPr/>
        </p:nvSpPr>
        <p:spPr>
          <a:xfrm>
            <a:off x="588864" y="43548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54" name="Straight Connector 53">
            <a:extLst>
              <a:ext uri="{FF2B5EF4-FFF2-40B4-BE49-F238E27FC236}">
                <a16:creationId xmlns:a16="http://schemas.microsoft.com/office/drawing/2014/main" id="{852BF1DF-E70A-4E76-9367-D50E1FCC733E}"/>
              </a:ext>
            </a:extLst>
          </p:cNvPr>
          <p:cNvCxnSpPr>
            <a:cxnSpLocks/>
            <a:stCxn id="29" idx="3"/>
            <a:endCxn id="43" idx="0"/>
          </p:cNvCxnSpPr>
          <p:nvPr/>
        </p:nvCxnSpPr>
        <p:spPr>
          <a:xfrm flipH="1">
            <a:off x="1183910" y="3988137"/>
            <a:ext cx="722552" cy="366681"/>
          </a:xfrm>
          <a:prstGeom prst="line">
            <a:avLst/>
          </a:prstGeom>
        </p:spPr>
        <p:style>
          <a:lnRef idx="1">
            <a:schemeClr val="dk1"/>
          </a:lnRef>
          <a:fillRef idx="0">
            <a:schemeClr val="dk1"/>
          </a:fillRef>
          <a:effectRef idx="0">
            <a:schemeClr val="dk1"/>
          </a:effectRef>
          <a:fontRef idx="minor">
            <a:schemeClr val="tx1"/>
          </a:fontRef>
        </p:style>
      </p:cxnSp>
      <p:sp>
        <p:nvSpPr>
          <p:cNvPr id="57" name="Oval 56">
            <a:extLst>
              <a:ext uri="{FF2B5EF4-FFF2-40B4-BE49-F238E27FC236}">
                <a16:creationId xmlns:a16="http://schemas.microsoft.com/office/drawing/2014/main" id="{1F17784B-1E1C-46E9-850B-83C1C1089130}"/>
              </a:ext>
            </a:extLst>
          </p:cNvPr>
          <p:cNvSpPr/>
          <p:nvPr/>
        </p:nvSpPr>
        <p:spPr>
          <a:xfrm>
            <a:off x="1896173" y="4313720"/>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cxnSp>
        <p:nvCxnSpPr>
          <p:cNvPr id="61" name="Straight Connector 60">
            <a:extLst>
              <a:ext uri="{FF2B5EF4-FFF2-40B4-BE49-F238E27FC236}">
                <a16:creationId xmlns:a16="http://schemas.microsoft.com/office/drawing/2014/main" id="{D703F553-5ABD-4F8C-8B15-9DFA39EDCF27}"/>
              </a:ext>
            </a:extLst>
          </p:cNvPr>
          <p:cNvCxnSpPr>
            <a:stCxn id="57" idx="0"/>
            <a:endCxn id="29" idx="4"/>
          </p:cNvCxnSpPr>
          <p:nvPr/>
        </p:nvCxnSpPr>
        <p:spPr>
          <a:xfrm flipH="1" flipV="1">
            <a:off x="2300330" y="4085937"/>
            <a:ext cx="190889" cy="227783"/>
          </a:xfrm>
          <a:prstGeom prst="line">
            <a:avLst/>
          </a:prstGeom>
        </p:spPr>
        <p:style>
          <a:lnRef idx="1">
            <a:schemeClr val="dk1"/>
          </a:lnRef>
          <a:fillRef idx="0">
            <a:schemeClr val="dk1"/>
          </a:fillRef>
          <a:effectRef idx="0">
            <a:schemeClr val="dk1"/>
          </a:effectRef>
          <a:fontRef idx="minor">
            <a:schemeClr val="tx1"/>
          </a:fontRef>
        </p:style>
      </p:cxnSp>
      <p:sp>
        <p:nvSpPr>
          <p:cNvPr id="79" name="Oval 78">
            <a:extLst>
              <a:ext uri="{FF2B5EF4-FFF2-40B4-BE49-F238E27FC236}">
                <a16:creationId xmlns:a16="http://schemas.microsoft.com/office/drawing/2014/main" id="{A94D1437-C619-423A-B491-93289E1E6E4E}"/>
              </a:ext>
            </a:extLst>
          </p:cNvPr>
          <p:cNvSpPr/>
          <p:nvPr/>
        </p:nvSpPr>
        <p:spPr>
          <a:xfrm>
            <a:off x="3185181"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80" name="Oval 79">
            <a:extLst>
              <a:ext uri="{FF2B5EF4-FFF2-40B4-BE49-F238E27FC236}">
                <a16:creationId xmlns:a16="http://schemas.microsoft.com/office/drawing/2014/main" id="{47152237-FF48-41F3-8BD4-FA1CF69A658D}"/>
              </a:ext>
            </a:extLst>
          </p:cNvPr>
          <p:cNvSpPr/>
          <p:nvPr/>
        </p:nvSpPr>
        <p:spPr>
          <a:xfrm>
            <a:off x="4474189"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85" name="Straight Connector 84">
            <a:extLst>
              <a:ext uri="{FF2B5EF4-FFF2-40B4-BE49-F238E27FC236}">
                <a16:creationId xmlns:a16="http://schemas.microsoft.com/office/drawing/2014/main" id="{6DA29014-BA5B-47C1-910B-5056AFBCB071}"/>
              </a:ext>
            </a:extLst>
          </p:cNvPr>
          <p:cNvCxnSpPr>
            <a:cxnSpLocks/>
            <a:stCxn id="31" idx="3"/>
            <a:endCxn id="79" idx="0"/>
          </p:cNvCxnSpPr>
          <p:nvPr/>
        </p:nvCxnSpPr>
        <p:spPr>
          <a:xfrm>
            <a:off x="3533861" y="3960515"/>
            <a:ext cx="246366" cy="394138"/>
          </a:xfrm>
          <a:prstGeom prst="line">
            <a:avLst/>
          </a:prstGeom>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17DCCC72-CEE0-4753-8377-67C02327778F}"/>
              </a:ext>
            </a:extLst>
          </p:cNvPr>
          <p:cNvCxnSpPr>
            <a:cxnSpLocks/>
            <a:stCxn id="31" idx="5"/>
            <a:endCxn id="80" idx="0"/>
          </p:cNvCxnSpPr>
          <p:nvPr/>
        </p:nvCxnSpPr>
        <p:spPr>
          <a:xfrm>
            <a:off x="4230909" y="3960515"/>
            <a:ext cx="838326" cy="394138"/>
          </a:xfrm>
          <a:prstGeom prst="line">
            <a:avLst/>
          </a:prstGeom>
        </p:spPr>
        <p:style>
          <a:lnRef idx="1">
            <a:schemeClr val="dk1"/>
          </a:lnRef>
          <a:fillRef idx="0">
            <a:schemeClr val="dk1"/>
          </a:fillRef>
          <a:effectRef idx="0">
            <a:schemeClr val="dk1"/>
          </a:effectRef>
          <a:fontRef idx="minor">
            <a:schemeClr val="tx1"/>
          </a:fontRef>
        </p:style>
      </p:cxnSp>
      <p:sp>
        <p:nvSpPr>
          <p:cNvPr id="117" name="Oval 116">
            <a:extLst>
              <a:ext uri="{FF2B5EF4-FFF2-40B4-BE49-F238E27FC236}">
                <a16:creationId xmlns:a16="http://schemas.microsoft.com/office/drawing/2014/main" id="{BA4AE388-ADC6-4486-8F82-B8D6F598680D}"/>
              </a:ext>
            </a:extLst>
          </p:cNvPr>
          <p:cNvSpPr/>
          <p:nvPr/>
        </p:nvSpPr>
        <p:spPr>
          <a:xfrm>
            <a:off x="6793904" y="3348083"/>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19" name="Straight Connector 118">
            <a:extLst>
              <a:ext uri="{FF2B5EF4-FFF2-40B4-BE49-F238E27FC236}">
                <a16:creationId xmlns:a16="http://schemas.microsoft.com/office/drawing/2014/main" id="{1BEB6642-08C3-48E5-9562-95B30C900A10}"/>
              </a:ext>
            </a:extLst>
          </p:cNvPr>
          <p:cNvCxnSpPr>
            <a:cxnSpLocks/>
            <a:stCxn id="117" idx="0"/>
            <a:endCxn id="16" idx="3"/>
          </p:cNvCxnSpPr>
          <p:nvPr/>
        </p:nvCxnSpPr>
        <p:spPr>
          <a:xfrm flipV="1">
            <a:off x="7350917" y="3001374"/>
            <a:ext cx="1234384" cy="346709"/>
          </a:xfrm>
          <a:prstGeom prst="line">
            <a:avLst/>
          </a:prstGeom>
        </p:spPr>
        <p:style>
          <a:lnRef idx="1">
            <a:schemeClr val="dk1"/>
          </a:lnRef>
          <a:fillRef idx="0">
            <a:schemeClr val="dk1"/>
          </a:fillRef>
          <a:effectRef idx="0">
            <a:schemeClr val="dk1"/>
          </a:effectRef>
          <a:fontRef idx="minor">
            <a:schemeClr val="tx1"/>
          </a:fontRef>
        </p:style>
      </p:cxnSp>
      <p:sp>
        <p:nvSpPr>
          <p:cNvPr id="121" name="Oval 120">
            <a:extLst>
              <a:ext uri="{FF2B5EF4-FFF2-40B4-BE49-F238E27FC236}">
                <a16:creationId xmlns:a16="http://schemas.microsoft.com/office/drawing/2014/main" id="{1A37CEB1-5191-4673-8113-753D1BFC5DF8}"/>
              </a:ext>
            </a:extLst>
          </p:cNvPr>
          <p:cNvSpPr/>
          <p:nvPr/>
        </p:nvSpPr>
        <p:spPr>
          <a:xfrm>
            <a:off x="9596427" y="340454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23" name="Straight Connector 122">
            <a:extLst>
              <a:ext uri="{FF2B5EF4-FFF2-40B4-BE49-F238E27FC236}">
                <a16:creationId xmlns:a16="http://schemas.microsoft.com/office/drawing/2014/main" id="{EE135321-FEB2-4BA1-8DC5-514F85D21FB8}"/>
              </a:ext>
            </a:extLst>
          </p:cNvPr>
          <p:cNvCxnSpPr>
            <a:cxnSpLocks/>
            <a:stCxn id="121" idx="0"/>
            <a:endCxn id="16" idx="5"/>
          </p:cNvCxnSpPr>
          <p:nvPr/>
        </p:nvCxnSpPr>
        <p:spPr>
          <a:xfrm flipH="1" flipV="1">
            <a:off x="9649614" y="3001374"/>
            <a:ext cx="503826" cy="403173"/>
          </a:xfrm>
          <a:prstGeom prst="line">
            <a:avLst/>
          </a:prstGeom>
        </p:spPr>
        <p:style>
          <a:lnRef idx="1">
            <a:schemeClr val="dk1"/>
          </a:lnRef>
          <a:fillRef idx="0">
            <a:schemeClr val="dk1"/>
          </a:fillRef>
          <a:effectRef idx="0">
            <a:schemeClr val="dk1"/>
          </a:effectRef>
          <a:fontRef idx="minor">
            <a:schemeClr val="tx1"/>
          </a:fontRef>
        </p:style>
      </p:cxnSp>
      <p:sp>
        <p:nvSpPr>
          <p:cNvPr id="133" name="Oval 132">
            <a:extLst>
              <a:ext uri="{FF2B5EF4-FFF2-40B4-BE49-F238E27FC236}">
                <a16:creationId xmlns:a16="http://schemas.microsoft.com/office/drawing/2014/main" id="{08E5E943-0E7A-43D1-917A-D30BBF35D88F}"/>
              </a:ext>
            </a:extLst>
          </p:cNvPr>
          <p:cNvSpPr/>
          <p:nvPr/>
        </p:nvSpPr>
        <p:spPr>
          <a:xfrm>
            <a:off x="6650598" y="4313719"/>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35" name="Straight Connector 134">
            <a:extLst>
              <a:ext uri="{FF2B5EF4-FFF2-40B4-BE49-F238E27FC236}">
                <a16:creationId xmlns:a16="http://schemas.microsoft.com/office/drawing/2014/main" id="{7BDADACA-483E-45A9-AE71-5A704ABE7CDB}"/>
              </a:ext>
            </a:extLst>
          </p:cNvPr>
          <p:cNvCxnSpPr>
            <a:cxnSpLocks/>
            <a:stCxn id="117" idx="4"/>
            <a:endCxn id="133" idx="0"/>
          </p:cNvCxnSpPr>
          <p:nvPr/>
        </p:nvCxnSpPr>
        <p:spPr>
          <a:xfrm flipH="1">
            <a:off x="7245644" y="4015903"/>
            <a:ext cx="105273" cy="297816"/>
          </a:xfrm>
          <a:prstGeom prst="line">
            <a:avLst/>
          </a:prstGeom>
        </p:spPr>
        <p:style>
          <a:lnRef idx="1">
            <a:schemeClr val="dk1"/>
          </a:lnRef>
          <a:fillRef idx="0">
            <a:schemeClr val="dk1"/>
          </a:fillRef>
          <a:effectRef idx="0">
            <a:schemeClr val="dk1"/>
          </a:effectRef>
          <a:fontRef idx="minor">
            <a:schemeClr val="tx1"/>
          </a:fontRef>
        </p:style>
      </p:cxnSp>
      <p:sp>
        <p:nvSpPr>
          <p:cNvPr id="138" name="Oval 137">
            <a:extLst>
              <a:ext uri="{FF2B5EF4-FFF2-40B4-BE49-F238E27FC236}">
                <a16:creationId xmlns:a16="http://schemas.microsoft.com/office/drawing/2014/main" id="{B5412291-98A3-47F3-8EFD-061D37753256}"/>
              </a:ext>
            </a:extLst>
          </p:cNvPr>
          <p:cNvSpPr/>
          <p:nvPr/>
        </p:nvSpPr>
        <p:spPr>
          <a:xfrm>
            <a:off x="10441931" y="4318186"/>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40" name="Oval 139">
            <a:extLst>
              <a:ext uri="{FF2B5EF4-FFF2-40B4-BE49-F238E27FC236}">
                <a16:creationId xmlns:a16="http://schemas.microsoft.com/office/drawing/2014/main" id="{2BDF230A-E216-4EFC-BB79-7371DEB3A3F0}"/>
              </a:ext>
            </a:extLst>
          </p:cNvPr>
          <p:cNvSpPr/>
          <p:nvPr/>
        </p:nvSpPr>
        <p:spPr>
          <a:xfrm>
            <a:off x="8932280" y="43137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42" name="Straight Connector 141">
            <a:extLst>
              <a:ext uri="{FF2B5EF4-FFF2-40B4-BE49-F238E27FC236}">
                <a16:creationId xmlns:a16="http://schemas.microsoft.com/office/drawing/2014/main" id="{C139C263-3315-4F30-A497-F1B3968B41DE}"/>
              </a:ext>
            </a:extLst>
          </p:cNvPr>
          <p:cNvCxnSpPr>
            <a:stCxn id="140" idx="0"/>
            <a:endCxn id="121" idx="3"/>
          </p:cNvCxnSpPr>
          <p:nvPr/>
        </p:nvCxnSpPr>
        <p:spPr>
          <a:xfrm flipV="1">
            <a:off x="9527326" y="3974567"/>
            <a:ext cx="232246" cy="339151"/>
          </a:xfrm>
          <a:prstGeom prst="line">
            <a:avLst/>
          </a:prstGeom>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48614BF4-646C-4CFB-A51D-690DF43E05D2}"/>
              </a:ext>
            </a:extLst>
          </p:cNvPr>
          <p:cNvCxnSpPr>
            <a:stCxn id="138" idx="0"/>
            <a:endCxn id="121" idx="5"/>
          </p:cNvCxnSpPr>
          <p:nvPr/>
        </p:nvCxnSpPr>
        <p:spPr>
          <a:xfrm flipH="1" flipV="1">
            <a:off x="10547308" y="3974567"/>
            <a:ext cx="489669" cy="343619"/>
          </a:xfrm>
          <a:prstGeom prst="line">
            <a:avLst/>
          </a:prstGeom>
        </p:spPr>
        <p:style>
          <a:lnRef idx="1">
            <a:schemeClr val="dk1"/>
          </a:lnRef>
          <a:fillRef idx="0">
            <a:schemeClr val="dk1"/>
          </a:fillRef>
          <a:effectRef idx="0">
            <a:schemeClr val="dk1"/>
          </a:effectRef>
          <a:fontRef idx="minor">
            <a:schemeClr val="tx1"/>
          </a:fontRef>
        </p:style>
      </p:cxnSp>
      <p:sp>
        <p:nvSpPr>
          <p:cNvPr id="145" name="TextBox 144">
            <a:extLst>
              <a:ext uri="{FF2B5EF4-FFF2-40B4-BE49-F238E27FC236}">
                <a16:creationId xmlns:a16="http://schemas.microsoft.com/office/drawing/2014/main" id="{1D415B70-5625-4742-A4BF-B8DE97A7056F}"/>
              </a:ext>
            </a:extLst>
          </p:cNvPr>
          <p:cNvSpPr txBox="1"/>
          <p:nvPr/>
        </p:nvSpPr>
        <p:spPr>
          <a:xfrm>
            <a:off x="408211" y="1346184"/>
            <a:ext cx="775699" cy="369332"/>
          </a:xfrm>
          <a:prstGeom prst="rect">
            <a:avLst/>
          </a:prstGeom>
          <a:noFill/>
        </p:spPr>
        <p:txBody>
          <a:bodyPr wrap="square" rtlCol="0">
            <a:spAutoFit/>
          </a:bodyPr>
          <a:lstStyle/>
          <a:p>
            <a:r>
              <a:rPr lang="en-GB" b="1" dirty="0"/>
              <a:t>Max</a:t>
            </a:r>
          </a:p>
        </p:txBody>
      </p:sp>
      <p:sp>
        <p:nvSpPr>
          <p:cNvPr id="146" name="TextBox 145">
            <a:extLst>
              <a:ext uri="{FF2B5EF4-FFF2-40B4-BE49-F238E27FC236}">
                <a16:creationId xmlns:a16="http://schemas.microsoft.com/office/drawing/2014/main" id="{32F73E06-AFE9-4AF7-85BE-04B03DDF90C7}"/>
              </a:ext>
            </a:extLst>
          </p:cNvPr>
          <p:cNvSpPr txBox="1"/>
          <p:nvPr/>
        </p:nvSpPr>
        <p:spPr>
          <a:xfrm>
            <a:off x="408210" y="2481169"/>
            <a:ext cx="775699" cy="369332"/>
          </a:xfrm>
          <a:prstGeom prst="rect">
            <a:avLst/>
          </a:prstGeom>
          <a:noFill/>
        </p:spPr>
        <p:txBody>
          <a:bodyPr wrap="square" rtlCol="0">
            <a:spAutoFit/>
          </a:bodyPr>
          <a:lstStyle/>
          <a:p>
            <a:r>
              <a:rPr lang="en-GB" b="1" dirty="0"/>
              <a:t>Min</a:t>
            </a:r>
          </a:p>
        </p:txBody>
      </p:sp>
      <p:sp>
        <p:nvSpPr>
          <p:cNvPr id="147" name="TextBox 146">
            <a:extLst>
              <a:ext uri="{FF2B5EF4-FFF2-40B4-BE49-F238E27FC236}">
                <a16:creationId xmlns:a16="http://schemas.microsoft.com/office/drawing/2014/main" id="{AC493A17-AC5B-4C59-843C-1D68981FF239}"/>
              </a:ext>
            </a:extLst>
          </p:cNvPr>
          <p:cNvSpPr txBox="1"/>
          <p:nvPr/>
        </p:nvSpPr>
        <p:spPr>
          <a:xfrm>
            <a:off x="435461" y="3417993"/>
            <a:ext cx="775699" cy="369332"/>
          </a:xfrm>
          <a:prstGeom prst="rect">
            <a:avLst/>
          </a:prstGeom>
          <a:noFill/>
        </p:spPr>
        <p:txBody>
          <a:bodyPr wrap="square" rtlCol="0">
            <a:spAutoFit/>
          </a:bodyPr>
          <a:lstStyle/>
          <a:p>
            <a:r>
              <a:rPr lang="en-GB" b="1" dirty="0"/>
              <a:t>Max</a:t>
            </a:r>
          </a:p>
        </p:txBody>
      </p:sp>
      <p:sp>
        <p:nvSpPr>
          <p:cNvPr id="148" name="TextBox 147">
            <a:extLst>
              <a:ext uri="{FF2B5EF4-FFF2-40B4-BE49-F238E27FC236}">
                <a16:creationId xmlns:a16="http://schemas.microsoft.com/office/drawing/2014/main" id="{14CEBF94-9CBA-4A9F-B83E-2BD17701AE92}"/>
              </a:ext>
            </a:extLst>
          </p:cNvPr>
          <p:cNvSpPr txBox="1"/>
          <p:nvPr/>
        </p:nvSpPr>
        <p:spPr>
          <a:xfrm>
            <a:off x="-58057" y="4408924"/>
            <a:ext cx="775699" cy="369332"/>
          </a:xfrm>
          <a:prstGeom prst="rect">
            <a:avLst/>
          </a:prstGeom>
          <a:noFill/>
        </p:spPr>
        <p:txBody>
          <a:bodyPr wrap="square" rtlCol="0">
            <a:spAutoFit/>
          </a:bodyPr>
          <a:lstStyle/>
          <a:p>
            <a:r>
              <a:rPr lang="en-GB" b="1" dirty="0"/>
              <a:t>Min</a:t>
            </a:r>
          </a:p>
        </p:txBody>
      </p:sp>
    </p:spTree>
    <p:extLst>
      <p:ext uri="{BB962C8B-B14F-4D97-AF65-F5344CB8AC3E}">
        <p14:creationId xmlns:p14="http://schemas.microsoft.com/office/powerpoint/2010/main" val="11766080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DAA74-B2CB-48B2-BCBF-2367BD44F02E}"/>
              </a:ext>
            </a:extLst>
          </p:cNvPr>
          <p:cNvSpPr>
            <a:spLocks noGrp="1"/>
          </p:cNvSpPr>
          <p:nvPr>
            <p:ph type="title"/>
          </p:nvPr>
        </p:nvSpPr>
        <p:spPr>
          <a:xfrm>
            <a:off x="2231136" y="106799"/>
            <a:ext cx="7729728" cy="1188720"/>
          </a:xfrm>
        </p:spPr>
        <p:txBody>
          <a:bodyPr/>
          <a:lstStyle/>
          <a:p>
            <a:r>
              <a:rPr lang="en-GB" dirty="0"/>
              <a:t>Minimax</a:t>
            </a:r>
          </a:p>
        </p:txBody>
      </p:sp>
      <p:sp>
        <p:nvSpPr>
          <p:cNvPr id="4" name="Oval 3">
            <a:extLst>
              <a:ext uri="{FF2B5EF4-FFF2-40B4-BE49-F238E27FC236}">
                <a16:creationId xmlns:a16="http://schemas.microsoft.com/office/drawing/2014/main" id="{C0842D9E-B31E-42E2-8766-A19686CE4C49}"/>
              </a:ext>
            </a:extLst>
          </p:cNvPr>
          <p:cNvSpPr/>
          <p:nvPr/>
        </p:nvSpPr>
        <p:spPr>
          <a:xfrm>
            <a:off x="5203860" y="1530850"/>
            <a:ext cx="1505165"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6" name="Straight Connector 5">
            <a:extLst>
              <a:ext uri="{FF2B5EF4-FFF2-40B4-BE49-F238E27FC236}">
                <a16:creationId xmlns:a16="http://schemas.microsoft.com/office/drawing/2014/main" id="{453E1E49-F375-475A-A5CD-4271671CE33E}"/>
              </a:ext>
            </a:extLst>
          </p:cNvPr>
          <p:cNvCxnSpPr>
            <a:cxnSpLocks/>
            <a:stCxn id="4" idx="3"/>
            <a:endCxn id="13" idx="0"/>
          </p:cNvCxnSpPr>
          <p:nvPr/>
        </p:nvCxnSpPr>
        <p:spPr>
          <a:xfrm flipH="1">
            <a:off x="3882385" y="2100870"/>
            <a:ext cx="1541901" cy="470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A8F1352-1619-4B41-B751-7A327A5A7E80}"/>
              </a:ext>
            </a:extLst>
          </p:cNvPr>
          <p:cNvCxnSpPr>
            <a:cxnSpLocks/>
            <a:stCxn id="4" idx="5"/>
            <a:endCxn id="16" idx="0"/>
          </p:cNvCxnSpPr>
          <p:nvPr/>
        </p:nvCxnSpPr>
        <p:spPr>
          <a:xfrm>
            <a:off x="6488599" y="2100870"/>
            <a:ext cx="2628859" cy="3304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F0472C72-8149-4523-BF0D-C7855DDAEB6D}"/>
              </a:ext>
            </a:extLst>
          </p:cNvPr>
          <p:cNvSpPr/>
          <p:nvPr/>
        </p:nvSpPr>
        <p:spPr>
          <a:xfrm>
            <a:off x="3129802" y="2571166"/>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6" name="Oval 15">
            <a:extLst>
              <a:ext uri="{FF2B5EF4-FFF2-40B4-BE49-F238E27FC236}">
                <a16:creationId xmlns:a16="http://schemas.microsoft.com/office/drawing/2014/main" id="{CB35A82E-902E-486A-8F4F-ADBA64435AE1}"/>
              </a:ext>
            </a:extLst>
          </p:cNvPr>
          <p:cNvSpPr/>
          <p:nvPr/>
        </p:nvSpPr>
        <p:spPr>
          <a:xfrm>
            <a:off x="8364875" y="2431354"/>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22" name="Straight Connector 21">
            <a:extLst>
              <a:ext uri="{FF2B5EF4-FFF2-40B4-BE49-F238E27FC236}">
                <a16:creationId xmlns:a16="http://schemas.microsoft.com/office/drawing/2014/main" id="{8B762397-3C98-4B24-A4CF-FF84BA49E836}"/>
              </a:ext>
            </a:extLst>
          </p:cNvPr>
          <p:cNvCxnSpPr>
            <a:cxnSpLocks/>
            <a:stCxn id="13" idx="3"/>
            <a:endCxn id="29" idx="0"/>
          </p:cNvCxnSpPr>
          <p:nvPr/>
        </p:nvCxnSpPr>
        <p:spPr>
          <a:xfrm flipH="1">
            <a:off x="2300330" y="3141186"/>
            <a:ext cx="1049898" cy="276931"/>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5408DB73-82F5-48F3-8C72-11B81CA459AF}"/>
              </a:ext>
            </a:extLst>
          </p:cNvPr>
          <p:cNvCxnSpPr>
            <a:cxnSpLocks/>
            <a:stCxn id="13" idx="4"/>
            <a:endCxn id="31" idx="0"/>
          </p:cNvCxnSpPr>
          <p:nvPr/>
        </p:nvCxnSpPr>
        <p:spPr>
          <a:xfrm>
            <a:off x="3882385" y="3238986"/>
            <a:ext cx="0" cy="21819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F6E3E1B-D2FE-473A-AFD0-04FE381FA1EE}"/>
              </a:ext>
            </a:extLst>
          </p:cNvPr>
          <p:cNvCxnSpPr>
            <a:cxnSpLocks/>
            <a:stCxn id="13" idx="5"/>
            <a:endCxn id="39" idx="0"/>
          </p:cNvCxnSpPr>
          <p:nvPr/>
        </p:nvCxnSpPr>
        <p:spPr>
          <a:xfrm>
            <a:off x="4414541" y="3141186"/>
            <a:ext cx="789319" cy="368842"/>
          </a:xfrm>
          <a:prstGeom prst="line">
            <a:avLst/>
          </a:prstGeom>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D99F9DBF-CA64-4226-BC70-550FDB4ECC05}"/>
              </a:ext>
            </a:extLst>
          </p:cNvPr>
          <p:cNvSpPr/>
          <p:nvPr/>
        </p:nvSpPr>
        <p:spPr>
          <a:xfrm>
            <a:off x="1743317" y="341811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31" name="Oval 30">
            <a:extLst>
              <a:ext uri="{FF2B5EF4-FFF2-40B4-BE49-F238E27FC236}">
                <a16:creationId xmlns:a16="http://schemas.microsoft.com/office/drawing/2014/main" id="{F4111952-A080-4713-B976-D368369F23FD}"/>
              </a:ext>
            </a:extLst>
          </p:cNvPr>
          <p:cNvSpPr/>
          <p:nvPr/>
        </p:nvSpPr>
        <p:spPr>
          <a:xfrm>
            <a:off x="3389498" y="3457181"/>
            <a:ext cx="985774"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39" name="Oval 38">
            <a:extLst>
              <a:ext uri="{FF2B5EF4-FFF2-40B4-BE49-F238E27FC236}">
                <a16:creationId xmlns:a16="http://schemas.microsoft.com/office/drawing/2014/main" id="{3465E2BE-8F28-4B3E-BEBB-5265AB670692}"/>
              </a:ext>
            </a:extLst>
          </p:cNvPr>
          <p:cNvSpPr/>
          <p:nvPr/>
        </p:nvSpPr>
        <p:spPr>
          <a:xfrm>
            <a:off x="4744091" y="3510028"/>
            <a:ext cx="919537"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43" name="Oval 42">
            <a:extLst>
              <a:ext uri="{FF2B5EF4-FFF2-40B4-BE49-F238E27FC236}">
                <a16:creationId xmlns:a16="http://schemas.microsoft.com/office/drawing/2014/main" id="{73C9C3CE-BEA5-4465-BB1E-FA39674A3970}"/>
              </a:ext>
            </a:extLst>
          </p:cNvPr>
          <p:cNvSpPr/>
          <p:nvPr/>
        </p:nvSpPr>
        <p:spPr>
          <a:xfrm>
            <a:off x="588864" y="43548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54" name="Straight Connector 53">
            <a:extLst>
              <a:ext uri="{FF2B5EF4-FFF2-40B4-BE49-F238E27FC236}">
                <a16:creationId xmlns:a16="http://schemas.microsoft.com/office/drawing/2014/main" id="{852BF1DF-E70A-4E76-9367-D50E1FCC733E}"/>
              </a:ext>
            </a:extLst>
          </p:cNvPr>
          <p:cNvCxnSpPr>
            <a:cxnSpLocks/>
            <a:stCxn id="29" idx="3"/>
            <a:endCxn id="43" idx="0"/>
          </p:cNvCxnSpPr>
          <p:nvPr/>
        </p:nvCxnSpPr>
        <p:spPr>
          <a:xfrm flipH="1">
            <a:off x="1183910" y="3988137"/>
            <a:ext cx="722552" cy="366681"/>
          </a:xfrm>
          <a:prstGeom prst="line">
            <a:avLst/>
          </a:prstGeom>
        </p:spPr>
        <p:style>
          <a:lnRef idx="1">
            <a:schemeClr val="dk1"/>
          </a:lnRef>
          <a:fillRef idx="0">
            <a:schemeClr val="dk1"/>
          </a:fillRef>
          <a:effectRef idx="0">
            <a:schemeClr val="dk1"/>
          </a:effectRef>
          <a:fontRef idx="minor">
            <a:schemeClr val="tx1"/>
          </a:fontRef>
        </p:style>
      </p:cxnSp>
      <p:sp>
        <p:nvSpPr>
          <p:cNvPr id="57" name="Oval 56">
            <a:extLst>
              <a:ext uri="{FF2B5EF4-FFF2-40B4-BE49-F238E27FC236}">
                <a16:creationId xmlns:a16="http://schemas.microsoft.com/office/drawing/2014/main" id="{1F17784B-1E1C-46E9-850B-83C1C1089130}"/>
              </a:ext>
            </a:extLst>
          </p:cNvPr>
          <p:cNvSpPr/>
          <p:nvPr/>
        </p:nvSpPr>
        <p:spPr>
          <a:xfrm>
            <a:off x="1896173" y="4313720"/>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cxnSp>
        <p:nvCxnSpPr>
          <p:cNvPr id="61" name="Straight Connector 60">
            <a:extLst>
              <a:ext uri="{FF2B5EF4-FFF2-40B4-BE49-F238E27FC236}">
                <a16:creationId xmlns:a16="http://schemas.microsoft.com/office/drawing/2014/main" id="{D703F553-5ABD-4F8C-8B15-9DFA39EDCF27}"/>
              </a:ext>
            </a:extLst>
          </p:cNvPr>
          <p:cNvCxnSpPr>
            <a:stCxn id="57" idx="0"/>
            <a:endCxn id="29" idx="4"/>
          </p:cNvCxnSpPr>
          <p:nvPr/>
        </p:nvCxnSpPr>
        <p:spPr>
          <a:xfrm flipH="1" flipV="1">
            <a:off x="2300330" y="4085937"/>
            <a:ext cx="190889" cy="227783"/>
          </a:xfrm>
          <a:prstGeom prst="line">
            <a:avLst/>
          </a:prstGeom>
        </p:spPr>
        <p:style>
          <a:lnRef idx="1">
            <a:schemeClr val="dk1"/>
          </a:lnRef>
          <a:fillRef idx="0">
            <a:schemeClr val="dk1"/>
          </a:fillRef>
          <a:effectRef idx="0">
            <a:schemeClr val="dk1"/>
          </a:effectRef>
          <a:fontRef idx="minor">
            <a:schemeClr val="tx1"/>
          </a:fontRef>
        </p:style>
      </p:cxnSp>
      <p:sp>
        <p:nvSpPr>
          <p:cNvPr id="79" name="Oval 78">
            <a:extLst>
              <a:ext uri="{FF2B5EF4-FFF2-40B4-BE49-F238E27FC236}">
                <a16:creationId xmlns:a16="http://schemas.microsoft.com/office/drawing/2014/main" id="{A94D1437-C619-423A-B491-93289E1E6E4E}"/>
              </a:ext>
            </a:extLst>
          </p:cNvPr>
          <p:cNvSpPr/>
          <p:nvPr/>
        </p:nvSpPr>
        <p:spPr>
          <a:xfrm>
            <a:off x="3185181"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80" name="Oval 79">
            <a:extLst>
              <a:ext uri="{FF2B5EF4-FFF2-40B4-BE49-F238E27FC236}">
                <a16:creationId xmlns:a16="http://schemas.microsoft.com/office/drawing/2014/main" id="{47152237-FF48-41F3-8BD4-FA1CF69A658D}"/>
              </a:ext>
            </a:extLst>
          </p:cNvPr>
          <p:cNvSpPr/>
          <p:nvPr/>
        </p:nvSpPr>
        <p:spPr>
          <a:xfrm>
            <a:off x="4474189"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85" name="Straight Connector 84">
            <a:extLst>
              <a:ext uri="{FF2B5EF4-FFF2-40B4-BE49-F238E27FC236}">
                <a16:creationId xmlns:a16="http://schemas.microsoft.com/office/drawing/2014/main" id="{6DA29014-BA5B-47C1-910B-5056AFBCB071}"/>
              </a:ext>
            </a:extLst>
          </p:cNvPr>
          <p:cNvCxnSpPr>
            <a:cxnSpLocks/>
            <a:stCxn id="31" idx="3"/>
            <a:endCxn id="79" idx="0"/>
          </p:cNvCxnSpPr>
          <p:nvPr/>
        </p:nvCxnSpPr>
        <p:spPr>
          <a:xfrm>
            <a:off x="3533861" y="3960515"/>
            <a:ext cx="246366" cy="394138"/>
          </a:xfrm>
          <a:prstGeom prst="line">
            <a:avLst/>
          </a:prstGeom>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17DCCC72-CEE0-4753-8377-67C02327778F}"/>
              </a:ext>
            </a:extLst>
          </p:cNvPr>
          <p:cNvCxnSpPr>
            <a:cxnSpLocks/>
            <a:stCxn id="31" idx="5"/>
            <a:endCxn id="80" idx="0"/>
          </p:cNvCxnSpPr>
          <p:nvPr/>
        </p:nvCxnSpPr>
        <p:spPr>
          <a:xfrm>
            <a:off x="4230909" y="3960515"/>
            <a:ext cx="838326" cy="394138"/>
          </a:xfrm>
          <a:prstGeom prst="line">
            <a:avLst/>
          </a:prstGeom>
        </p:spPr>
        <p:style>
          <a:lnRef idx="1">
            <a:schemeClr val="dk1"/>
          </a:lnRef>
          <a:fillRef idx="0">
            <a:schemeClr val="dk1"/>
          </a:fillRef>
          <a:effectRef idx="0">
            <a:schemeClr val="dk1"/>
          </a:effectRef>
          <a:fontRef idx="minor">
            <a:schemeClr val="tx1"/>
          </a:fontRef>
        </p:style>
      </p:cxnSp>
      <p:sp>
        <p:nvSpPr>
          <p:cNvPr id="117" name="Oval 116">
            <a:extLst>
              <a:ext uri="{FF2B5EF4-FFF2-40B4-BE49-F238E27FC236}">
                <a16:creationId xmlns:a16="http://schemas.microsoft.com/office/drawing/2014/main" id="{BA4AE388-ADC6-4486-8F82-B8D6F598680D}"/>
              </a:ext>
            </a:extLst>
          </p:cNvPr>
          <p:cNvSpPr/>
          <p:nvPr/>
        </p:nvSpPr>
        <p:spPr>
          <a:xfrm>
            <a:off x="6793904" y="3348083"/>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19" name="Straight Connector 118">
            <a:extLst>
              <a:ext uri="{FF2B5EF4-FFF2-40B4-BE49-F238E27FC236}">
                <a16:creationId xmlns:a16="http://schemas.microsoft.com/office/drawing/2014/main" id="{1BEB6642-08C3-48E5-9562-95B30C900A10}"/>
              </a:ext>
            </a:extLst>
          </p:cNvPr>
          <p:cNvCxnSpPr>
            <a:cxnSpLocks/>
            <a:stCxn id="117" idx="0"/>
            <a:endCxn id="16" idx="3"/>
          </p:cNvCxnSpPr>
          <p:nvPr/>
        </p:nvCxnSpPr>
        <p:spPr>
          <a:xfrm flipV="1">
            <a:off x="7350917" y="3001374"/>
            <a:ext cx="1234384" cy="346709"/>
          </a:xfrm>
          <a:prstGeom prst="line">
            <a:avLst/>
          </a:prstGeom>
        </p:spPr>
        <p:style>
          <a:lnRef idx="1">
            <a:schemeClr val="dk1"/>
          </a:lnRef>
          <a:fillRef idx="0">
            <a:schemeClr val="dk1"/>
          </a:fillRef>
          <a:effectRef idx="0">
            <a:schemeClr val="dk1"/>
          </a:effectRef>
          <a:fontRef idx="minor">
            <a:schemeClr val="tx1"/>
          </a:fontRef>
        </p:style>
      </p:cxnSp>
      <p:sp>
        <p:nvSpPr>
          <p:cNvPr id="121" name="Oval 120">
            <a:extLst>
              <a:ext uri="{FF2B5EF4-FFF2-40B4-BE49-F238E27FC236}">
                <a16:creationId xmlns:a16="http://schemas.microsoft.com/office/drawing/2014/main" id="{1A37CEB1-5191-4673-8113-753D1BFC5DF8}"/>
              </a:ext>
            </a:extLst>
          </p:cNvPr>
          <p:cNvSpPr/>
          <p:nvPr/>
        </p:nvSpPr>
        <p:spPr>
          <a:xfrm>
            <a:off x="9596427" y="340454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23" name="Straight Connector 122">
            <a:extLst>
              <a:ext uri="{FF2B5EF4-FFF2-40B4-BE49-F238E27FC236}">
                <a16:creationId xmlns:a16="http://schemas.microsoft.com/office/drawing/2014/main" id="{EE135321-FEB2-4BA1-8DC5-514F85D21FB8}"/>
              </a:ext>
            </a:extLst>
          </p:cNvPr>
          <p:cNvCxnSpPr>
            <a:cxnSpLocks/>
            <a:stCxn id="121" idx="0"/>
            <a:endCxn id="16" idx="5"/>
          </p:cNvCxnSpPr>
          <p:nvPr/>
        </p:nvCxnSpPr>
        <p:spPr>
          <a:xfrm flipH="1" flipV="1">
            <a:off x="9649614" y="3001374"/>
            <a:ext cx="503826" cy="403173"/>
          </a:xfrm>
          <a:prstGeom prst="line">
            <a:avLst/>
          </a:prstGeom>
        </p:spPr>
        <p:style>
          <a:lnRef idx="1">
            <a:schemeClr val="dk1"/>
          </a:lnRef>
          <a:fillRef idx="0">
            <a:schemeClr val="dk1"/>
          </a:fillRef>
          <a:effectRef idx="0">
            <a:schemeClr val="dk1"/>
          </a:effectRef>
          <a:fontRef idx="minor">
            <a:schemeClr val="tx1"/>
          </a:fontRef>
        </p:style>
      </p:cxnSp>
      <p:sp>
        <p:nvSpPr>
          <p:cNvPr id="133" name="Oval 132">
            <a:extLst>
              <a:ext uri="{FF2B5EF4-FFF2-40B4-BE49-F238E27FC236}">
                <a16:creationId xmlns:a16="http://schemas.microsoft.com/office/drawing/2014/main" id="{08E5E943-0E7A-43D1-917A-D30BBF35D88F}"/>
              </a:ext>
            </a:extLst>
          </p:cNvPr>
          <p:cNvSpPr/>
          <p:nvPr/>
        </p:nvSpPr>
        <p:spPr>
          <a:xfrm>
            <a:off x="6650598" y="4313719"/>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35" name="Straight Connector 134">
            <a:extLst>
              <a:ext uri="{FF2B5EF4-FFF2-40B4-BE49-F238E27FC236}">
                <a16:creationId xmlns:a16="http://schemas.microsoft.com/office/drawing/2014/main" id="{7BDADACA-483E-45A9-AE71-5A704ABE7CDB}"/>
              </a:ext>
            </a:extLst>
          </p:cNvPr>
          <p:cNvCxnSpPr>
            <a:cxnSpLocks/>
            <a:stCxn id="117" idx="4"/>
            <a:endCxn id="133" idx="0"/>
          </p:cNvCxnSpPr>
          <p:nvPr/>
        </p:nvCxnSpPr>
        <p:spPr>
          <a:xfrm flipH="1">
            <a:off x="7245644" y="4015903"/>
            <a:ext cx="105273" cy="297816"/>
          </a:xfrm>
          <a:prstGeom prst="line">
            <a:avLst/>
          </a:prstGeom>
        </p:spPr>
        <p:style>
          <a:lnRef idx="1">
            <a:schemeClr val="dk1"/>
          </a:lnRef>
          <a:fillRef idx="0">
            <a:schemeClr val="dk1"/>
          </a:fillRef>
          <a:effectRef idx="0">
            <a:schemeClr val="dk1"/>
          </a:effectRef>
          <a:fontRef idx="minor">
            <a:schemeClr val="tx1"/>
          </a:fontRef>
        </p:style>
      </p:cxnSp>
      <p:sp>
        <p:nvSpPr>
          <p:cNvPr id="138" name="Oval 137">
            <a:extLst>
              <a:ext uri="{FF2B5EF4-FFF2-40B4-BE49-F238E27FC236}">
                <a16:creationId xmlns:a16="http://schemas.microsoft.com/office/drawing/2014/main" id="{B5412291-98A3-47F3-8EFD-061D37753256}"/>
              </a:ext>
            </a:extLst>
          </p:cNvPr>
          <p:cNvSpPr/>
          <p:nvPr/>
        </p:nvSpPr>
        <p:spPr>
          <a:xfrm>
            <a:off x="10441931" y="4318186"/>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40" name="Oval 139">
            <a:extLst>
              <a:ext uri="{FF2B5EF4-FFF2-40B4-BE49-F238E27FC236}">
                <a16:creationId xmlns:a16="http://schemas.microsoft.com/office/drawing/2014/main" id="{2BDF230A-E216-4EFC-BB79-7371DEB3A3F0}"/>
              </a:ext>
            </a:extLst>
          </p:cNvPr>
          <p:cNvSpPr/>
          <p:nvPr/>
        </p:nvSpPr>
        <p:spPr>
          <a:xfrm>
            <a:off x="8932280" y="43137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42" name="Straight Connector 141">
            <a:extLst>
              <a:ext uri="{FF2B5EF4-FFF2-40B4-BE49-F238E27FC236}">
                <a16:creationId xmlns:a16="http://schemas.microsoft.com/office/drawing/2014/main" id="{C139C263-3315-4F30-A497-F1B3968B41DE}"/>
              </a:ext>
            </a:extLst>
          </p:cNvPr>
          <p:cNvCxnSpPr>
            <a:stCxn id="140" idx="0"/>
            <a:endCxn id="121" idx="3"/>
          </p:cNvCxnSpPr>
          <p:nvPr/>
        </p:nvCxnSpPr>
        <p:spPr>
          <a:xfrm flipV="1">
            <a:off x="9527326" y="3974567"/>
            <a:ext cx="232246" cy="339151"/>
          </a:xfrm>
          <a:prstGeom prst="line">
            <a:avLst/>
          </a:prstGeom>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48614BF4-646C-4CFB-A51D-690DF43E05D2}"/>
              </a:ext>
            </a:extLst>
          </p:cNvPr>
          <p:cNvCxnSpPr>
            <a:stCxn id="138" idx="0"/>
            <a:endCxn id="121" idx="5"/>
          </p:cNvCxnSpPr>
          <p:nvPr/>
        </p:nvCxnSpPr>
        <p:spPr>
          <a:xfrm flipH="1" flipV="1">
            <a:off x="10547308" y="3974567"/>
            <a:ext cx="489669" cy="343619"/>
          </a:xfrm>
          <a:prstGeom prst="line">
            <a:avLst/>
          </a:prstGeom>
        </p:spPr>
        <p:style>
          <a:lnRef idx="1">
            <a:schemeClr val="dk1"/>
          </a:lnRef>
          <a:fillRef idx="0">
            <a:schemeClr val="dk1"/>
          </a:fillRef>
          <a:effectRef idx="0">
            <a:schemeClr val="dk1"/>
          </a:effectRef>
          <a:fontRef idx="minor">
            <a:schemeClr val="tx1"/>
          </a:fontRef>
        </p:style>
      </p:cxnSp>
      <p:sp>
        <p:nvSpPr>
          <p:cNvPr id="145" name="TextBox 144">
            <a:extLst>
              <a:ext uri="{FF2B5EF4-FFF2-40B4-BE49-F238E27FC236}">
                <a16:creationId xmlns:a16="http://schemas.microsoft.com/office/drawing/2014/main" id="{1D415B70-5625-4742-A4BF-B8DE97A7056F}"/>
              </a:ext>
            </a:extLst>
          </p:cNvPr>
          <p:cNvSpPr txBox="1"/>
          <p:nvPr/>
        </p:nvSpPr>
        <p:spPr>
          <a:xfrm>
            <a:off x="408211" y="1346184"/>
            <a:ext cx="775699" cy="369332"/>
          </a:xfrm>
          <a:prstGeom prst="rect">
            <a:avLst/>
          </a:prstGeom>
          <a:noFill/>
        </p:spPr>
        <p:txBody>
          <a:bodyPr wrap="square" rtlCol="0">
            <a:spAutoFit/>
          </a:bodyPr>
          <a:lstStyle/>
          <a:p>
            <a:r>
              <a:rPr lang="en-GB" b="1" dirty="0"/>
              <a:t>Max</a:t>
            </a:r>
          </a:p>
        </p:txBody>
      </p:sp>
      <p:sp>
        <p:nvSpPr>
          <p:cNvPr id="146" name="TextBox 145">
            <a:extLst>
              <a:ext uri="{FF2B5EF4-FFF2-40B4-BE49-F238E27FC236}">
                <a16:creationId xmlns:a16="http://schemas.microsoft.com/office/drawing/2014/main" id="{32F73E06-AFE9-4AF7-85BE-04B03DDF90C7}"/>
              </a:ext>
            </a:extLst>
          </p:cNvPr>
          <p:cNvSpPr txBox="1"/>
          <p:nvPr/>
        </p:nvSpPr>
        <p:spPr>
          <a:xfrm>
            <a:off x="408210" y="2481169"/>
            <a:ext cx="775699" cy="369332"/>
          </a:xfrm>
          <a:prstGeom prst="rect">
            <a:avLst/>
          </a:prstGeom>
          <a:noFill/>
        </p:spPr>
        <p:txBody>
          <a:bodyPr wrap="square" rtlCol="0">
            <a:spAutoFit/>
          </a:bodyPr>
          <a:lstStyle/>
          <a:p>
            <a:r>
              <a:rPr lang="en-GB" b="1" dirty="0"/>
              <a:t>Min</a:t>
            </a:r>
          </a:p>
        </p:txBody>
      </p:sp>
      <p:sp>
        <p:nvSpPr>
          <p:cNvPr id="147" name="TextBox 146">
            <a:extLst>
              <a:ext uri="{FF2B5EF4-FFF2-40B4-BE49-F238E27FC236}">
                <a16:creationId xmlns:a16="http://schemas.microsoft.com/office/drawing/2014/main" id="{AC493A17-AC5B-4C59-843C-1D68981FF239}"/>
              </a:ext>
            </a:extLst>
          </p:cNvPr>
          <p:cNvSpPr txBox="1"/>
          <p:nvPr/>
        </p:nvSpPr>
        <p:spPr>
          <a:xfrm>
            <a:off x="435461" y="3417993"/>
            <a:ext cx="775699" cy="369332"/>
          </a:xfrm>
          <a:prstGeom prst="rect">
            <a:avLst/>
          </a:prstGeom>
          <a:noFill/>
        </p:spPr>
        <p:txBody>
          <a:bodyPr wrap="square" rtlCol="0">
            <a:spAutoFit/>
          </a:bodyPr>
          <a:lstStyle/>
          <a:p>
            <a:r>
              <a:rPr lang="en-GB" b="1" dirty="0"/>
              <a:t>Max</a:t>
            </a:r>
          </a:p>
        </p:txBody>
      </p:sp>
      <p:sp>
        <p:nvSpPr>
          <p:cNvPr id="148" name="TextBox 147">
            <a:extLst>
              <a:ext uri="{FF2B5EF4-FFF2-40B4-BE49-F238E27FC236}">
                <a16:creationId xmlns:a16="http://schemas.microsoft.com/office/drawing/2014/main" id="{14CEBF94-9CBA-4A9F-B83E-2BD17701AE92}"/>
              </a:ext>
            </a:extLst>
          </p:cNvPr>
          <p:cNvSpPr txBox="1"/>
          <p:nvPr/>
        </p:nvSpPr>
        <p:spPr>
          <a:xfrm>
            <a:off x="-58057" y="4408924"/>
            <a:ext cx="775699" cy="369332"/>
          </a:xfrm>
          <a:prstGeom prst="rect">
            <a:avLst/>
          </a:prstGeom>
          <a:noFill/>
        </p:spPr>
        <p:txBody>
          <a:bodyPr wrap="square" rtlCol="0">
            <a:spAutoFit/>
          </a:bodyPr>
          <a:lstStyle/>
          <a:p>
            <a:r>
              <a:rPr lang="en-GB" b="1" dirty="0"/>
              <a:t>Min</a:t>
            </a:r>
          </a:p>
        </p:txBody>
      </p:sp>
    </p:spTree>
    <p:extLst>
      <p:ext uri="{BB962C8B-B14F-4D97-AF65-F5344CB8AC3E}">
        <p14:creationId xmlns:p14="http://schemas.microsoft.com/office/powerpoint/2010/main" val="19279462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DAA74-B2CB-48B2-BCBF-2367BD44F02E}"/>
              </a:ext>
            </a:extLst>
          </p:cNvPr>
          <p:cNvSpPr>
            <a:spLocks noGrp="1"/>
          </p:cNvSpPr>
          <p:nvPr>
            <p:ph type="title"/>
          </p:nvPr>
        </p:nvSpPr>
        <p:spPr>
          <a:xfrm>
            <a:off x="2231136" y="106799"/>
            <a:ext cx="7729728" cy="1188720"/>
          </a:xfrm>
        </p:spPr>
        <p:txBody>
          <a:bodyPr/>
          <a:lstStyle/>
          <a:p>
            <a:r>
              <a:rPr lang="en-GB" dirty="0"/>
              <a:t>Minimax</a:t>
            </a:r>
          </a:p>
        </p:txBody>
      </p:sp>
      <p:sp>
        <p:nvSpPr>
          <p:cNvPr id="4" name="Oval 3">
            <a:extLst>
              <a:ext uri="{FF2B5EF4-FFF2-40B4-BE49-F238E27FC236}">
                <a16:creationId xmlns:a16="http://schemas.microsoft.com/office/drawing/2014/main" id="{C0842D9E-B31E-42E2-8766-A19686CE4C49}"/>
              </a:ext>
            </a:extLst>
          </p:cNvPr>
          <p:cNvSpPr/>
          <p:nvPr/>
        </p:nvSpPr>
        <p:spPr>
          <a:xfrm>
            <a:off x="5203860" y="1530850"/>
            <a:ext cx="1505165"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6" name="Straight Connector 5">
            <a:extLst>
              <a:ext uri="{FF2B5EF4-FFF2-40B4-BE49-F238E27FC236}">
                <a16:creationId xmlns:a16="http://schemas.microsoft.com/office/drawing/2014/main" id="{453E1E49-F375-475A-A5CD-4271671CE33E}"/>
              </a:ext>
            </a:extLst>
          </p:cNvPr>
          <p:cNvCxnSpPr>
            <a:cxnSpLocks/>
            <a:stCxn id="4" idx="3"/>
            <a:endCxn id="13" idx="0"/>
          </p:cNvCxnSpPr>
          <p:nvPr/>
        </p:nvCxnSpPr>
        <p:spPr>
          <a:xfrm flipH="1">
            <a:off x="3882385" y="2100870"/>
            <a:ext cx="1541901" cy="470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A8F1352-1619-4B41-B751-7A327A5A7E80}"/>
              </a:ext>
            </a:extLst>
          </p:cNvPr>
          <p:cNvCxnSpPr>
            <a:cxnSpLocks/>
            <a:stCxn id="4" idx="5"/>
            <a:endCxn id="16" idx="0"/>
          </p:cNvCxnSpPr>
          <p:nvPr/>
        </p:nvCxnSpPr>
        <p:spPr>
          <a:xfrm>
            <a:off x="6488599" y="2100870"/>
            <a:ext cx="2628859" cy="3304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F0472C72-8149-4523-BF0D-C7855DDAEB6D}"/>
              </a:ext>
            </a:extLst>
          </p:cNvPr>
          <p:cNvSpPr/>
          <p:nvPr/>
        </p:nvSpPr>
        <p:spPr>
          <a:xfrm>
            <a:off x="3129802" y="2571166"/>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6" name="Oval 15">
            <a:extLst>
              <a:ext uri="{FF2B5EF4-FFF2-40B4-BE49-F238E27FC236}">
                <a16:creationId xmlns:a16="http://schemas.microsoft.com/office/drawing/2014/main" id="{CB35A82E-902E-486A-8F4F-ADBA64435AE1}"/>
              </a:ext>
            </a:extLst>
          </p:cNvPr>
          <p:cNvSpPr/>
          <p:nvPr/>
        </p:nvSpPr>
        <p:spPr>
          <a:xfrm>
            <a:off x="8364875" y="2431354"/>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22" name="Straight Connector 21">
            <a:extLst>
              <a:ext uri="{FF2B5EF4-FFF2-40B4-BE49-F238E27FC236}">
                <a16:creationId xmlns:a16="http://schemas.microsoft.com/office/drawing/2014/main" id="{8B762397-3C98-4B24-A4CF-FF84BA49E836}"/>
              </a:ext>
            </a:extLst>
          </p:cNvPr>
          <p:cNvCxnSpPr>
            <a:cxnSpLocks/>
            <a:stCxn id="13" idx="3"/>
            <a:endCxn id="29" idx="0"/>
          </p:cNvCxnSpPr>
          <p:nvPr/>
        </p:nvCxnSpPr>
        <p:spPr>
          <a:xfrm flipH="1">
            <a:off x="2300330" y="3141186"/>
            <a:ext cx="1049898" cy="276931"/>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5408DB73-82F5-48F3-8C72-11B81CA459AF}"/>
              </a:ext>
            </a:extLst>
          </p:cNvPr>
          <p:cNvCxnSpPr>
            <a:cxnSpLocks/>
            <a:stCxn id="13" idx="4"/>
            <a:endCxn id="31" idx="0"/>
          </p:cNvCxnSpPr>
          <p:nvPr/>
        </p:nvCxnSpPr>
        <p:spPr>
          <a:xfrm>
            <a:off x="3882385" y="3238986"/>
            <a:ext cx="0" cy="21819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F6E3E1B-D2FE-473A-AFD0-04FE381FA1EE}"/>
              </a:ext>
            </a:extLst>
          </p:cNvPr>
          <p:cNvCxnSpPr>
            <a:cxnSpLocks/>
            <a:stCxn id="13" idx="5"/>
            <a:endCxn id="39" idx="0"/>
          </p:cNvCxnSpPr>
          <p:nvPr/>
        </p:nvCxnSpPr>
        <p:spPr>
          <a:xfrm>
            <a:off x="4414541" y="3141186"/>
            <a:ext cx="789319" cy="368842"/>
          </a:xfrm>
          <a:prstGeom prst="line">
            <a:avLst/>
          </a:prstGeom>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D99F9DBF-CA64-4226-BC70-550FDB4ECC05}"/>
              </a:ext>
            </a:extLst>
          </p:cNvPr>
          <p:cNvSpPr/>
          <p:nvPr/>
        </p:nvSpPr>
        <p:spPr>
          <a:xfrm>
            <a:off x="1743317" y="341811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31" name="Oval 30">
            <a:extLst>
              <a:ext uri="{FF2B5EF4-FFF2-40B4-BE49-F238E27FC236}">
                <a16:creationId xmlns:a16="http://schemas.microsoft.com/office/drawing/2014/main" id="{F4111952-A080-4713-B976-D368369F23FD}"/>
              </a:ext>
            </a:extLst>
          </p:cNvPr>
          <p:cNvSpPr/>
          <p:nvPr/>
        </p:nvSpPr>
        <p:spPr>
          <a:xfrm>
            <a:off x="3389498" y="3457181"/>
            <a:ext cx="985774"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39" name="Oval 38">
            <a:extLst>
              <a:ext uri="{FF2B5EF4-FFF2-40B4-BE49-F238E27FC236}">
                <a16:creationId xmlns:a16="http://schemas.microsoft.com/office/drawing/2014/main" id="{3465E2BE-8F28-4B3E-BEBB-5265AB670692}"/>
              </a:ext>
            </a:extLst>
          </p:cNvPr>
          <p:cNvSpPr/>
          <p:nvPr/>
        </p:nvSpPr>
        <p:spPr>
          <a:xfrm>
            <a:off x="4744091" y="3510028"/>
            <a:ext cx="919537"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43" name="Oval 42">
            <a:extLst>
              <a:ext uri="{FF2B5EF4-FFF2-40B4-BE49-F238E27FC236}">
                <a16:creationId xmlns:a16="http://schemas.microsoft.com/office/drawing/2014/main" id="{73C9C3CE-BEA5-4465-BB1E-FA39674A3970}"/>
              </a:ext>
            </a:extLst>
          </p:cNvPr>
          <p:cNvSpPr/>
          <p:nvPr/>
        </p:nvSpPr>
        <p:spPr>
          <a:xfrm>
            <a:off x="588864" y="43548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54" name="Straight Connector 53">
            <a:extLst>
              <a:ext uri="{FF2B5EF4-FFF2-40B4-BE49-F238E27FC236}">
                <a16:creationId xmlns:a16="http://schemas.microsoft.com/office/drawing/2014/main" id="{852BF1DF-E70A-4E76-9367-D50E1FCC733E}"/>
              </a:ext>
            </a:extLst>
          </p:cNvPr>
          <p:cNvCxnSpPr>
            <a:cxnSpLocks/>
            <a:stCxn id="29" idx="3"/>
            <a:endCxn id="43" idx="0"/>
          </p:cNvCxnSpPr>
          <p:nvPr/>
        </p:nvCxnSpPr>
        <p:spPr>
          <a:xfrm flipH="1">
            <a:off x="1183910" y="3988137"/>
            <a:ext cx="722552" cy="366681"/>
          </a:xfrm>
          <a:prstGeom prst="line">
            <a:avLst/>
          </a:prstGeom>
        </p:spPr>
        <p:style>
          <a:lnRef idx="1">
            <a:schemeClr val="dk1"/>
          </a:lnRef>
          <a:fillRef idx="0">
            <a:schemeClr val="dk1"/>
          </a:fillRef>
          <a:effectRef idx="0">
            <a:schemeClr val="dk1"/>
          </a:effectRef>
          <a:fontRef idx="minor">
            <a:schemeClr val="tx1"/>
          </a:fontRef>
        </p:style>
      </p:cxnSp>
      <p:sp>
        <p:nvSpPr>
          <p:cNvPr id="57" name="Oval 56">
            <a:extLst>
              <a:ext uri="{FF2B5EF4-FFF2-40B4-BE49-F238E27FC236}">
                <a16:creationId xmlns:a16="http://schemas.microsoft.com/office/drawing/2014/main" id="{1F17784B-1E1C-46E9-850B-83C1C1089130}"/>
              </a:ext>
            </a:extLst>
          </p:cNvPr>
          <p:cNvSpPr/>
          <p:nvPr/>
        </p:nvSpPr>
        <p:spPr>
          <a:xfrm>
            <a:off x="1896173" y="4313720"/>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cxnSp>
        <p:nvCxnSpPr>
          <p:cNvPr id="61" name="Straight Connector 60">
            <a:extLst>
              <a:ext uri="{FF2B5EF4-FFF2-40B4-BE49-F238E27FC236}">
                <a16:creationId xmlns:a16="http://schemas.microsoft.com/office/drawing/2014/main" id="{D703F553-5ABD-4F8C-8B15-9DFA39EDCF27}"/>
              </a:ext>
            </a:extLst>
          </p:cNvPr>
          <p:cNvCxnSpPr>
            <a:stCxn id="57" idx="0"/>
            <a:endCxn id="29" idx="4"/>
          </p:cNvCxnSpPr>
          <p:nvPr/>
        </p:nvCxnSpPr>
        <p:spPr>
          <a:xfrm flipH="1" flipV="1">
            <a:off x="2300330" y="4085937"/>
            <a:ext cx="190889" cy="227783"/>
          </a:xfrm>
          <a:prstGeom prst="line">
            <a:avLst/>
          </a:prstGeom>
        </p:spPr>
        <p:style>
          <a:lnRef idx="1">
            <a:schemeClr val="dk1"/>
          </a:lnRef>
          <a:fillRef idx="0">
            <a:schemeClr val="dk1"/>
          </a:fillRef>
          <a:effectRef idx="0">
            <a:schemeClr val="dk1"/>
          </a:effectRef>
          <a:fontRef idx="minor">
            <a:schemeClr val="tx1"/>
          </a:fontRef>
        </p:style>
      </p:cxnSp>
      <p:sp>
        <p:nvSpPr>
          <p:cNvPr id="79" name="Oval 78">
            <a:extLst>
              <a:ext uri="{FF2B5EF4-FFF2-40B4-BE49-F238E27FC236}">
                <a16:creationId xmlns:a16="http://schemas.microsoft.com/office/drawing/2014/main" id="{A94D1437-C619-423A-B491-93289E1E6E4E}"/>
              </a:ext>
            </a:extLst>
          </p:cNvPr>
          <p:cNvSpPr/>
          <p:nvPr/>
        </p:nvSpPr>
        <p:spPr>
          <a:xfrm>
            <a:off x="3185181"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80" name="Oval 79">
            <a:extLst>
              <a:ext uri="{FF2B5EF4-FFF2-40B4-BE49-F238E27FC236}">
                <a16:creationId xmlns:a16="http://schemas.microsoft.com/office/drawing/2014/main" id="{47152237-FF48-41F3-8BD4-FA1CF69A658D}"/>
              </a:ext>
            </a:extLst>
          </p:cNvPr>
          <p:cNvSpPr/>
          <p:nvPr/>
        </p:nvSpPr>
        <p:spPr>
          <a:xfrm>
            <a:off x="4474189"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85" name="Straight Connector 84">
            <a:extLst>
              <a:ext uri="{FF2B5EF4-FFF2-40B4-BE49-F238E27FC236}">
                <a16:creationId xmlns:a16="http://schemas.microsoft.com/office/drawing/2014/main" id="{6DA29014-BA5B-47C1-910B-5056AFBCB071}"/>
              </a:ext>
            </a:extLst>
          </p:cNvPr>
          <p:cNvCxnSpPr>
            <a:cxnSpLocks/>
            <a:stCxn id="31" idx="3"/>
            <a:endCxn id="79" idx="0"/>
          </p:cNvCxnSpPr>
          <p:nvPr/>
        </p:nvCxnSpPr>
        <p:spPr>
          <a:xfrm>
            <a:off x="3533861" y="3960515"/>
            <a:ext cx="246366" cy="394138"/>
          </a:xfrm>
          <a:prstGeom prst="line">
            <a:avLst/>
          </a:prstGeom>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17DCCC72-CEE0-4753-8377-67C02327778F}"/>
              </a:ext>
            </a:extLst>
          </p:cNvPr>
          <p:cNvCxnSpPr>
            <a:cxnSpLocks/>
            <a:stCxn id="31" idx="5"/>
            <a:endCxn id="80" idx="0"/>
          </p:cNvCxnSpPr>
          <p:nvPr/>
        </p:nvCxnSpPr>
        <p:spPr>
          <a:xfrm>
            <a:off x="4230909" y="3960515"/>
            <a:ext cx="838326" cy="394138"/>
          </a:xfrm>
          <a:prstGeom prst="line">
            <a:avLst/>
          </a:prstGeom>
        </p:spPr>
        <p:style>
          <a:lnRef idx="1">
            <a:schemeClr val="dk1"/>
          </a:lnRef>
          <a:fillRef idx="0">
            <a:schemeClr val="dk1"/>
          </a:fillRef>
          <a:effectRef idx="0">
            <a:schemeClr val="dk1"/>
          </a:effectRef>
          <a:fontRef idx="minor">
            <a:schemeClr val="tx1"/>
          </a:fontRef>
        </p:style>
      </p:cxnSp>
      <p:sp>
        <p:nvSpPr>
          <p:cNvPr id="117" name="Oval 116">
            <a:extLst>
              <a:ext uri="{FF2B5EF4-FFF2-40B4-BE49-F238E27FC236}">
                <a16:creationId xmlns:a16="http://schemas.microsoft.com/office/drawing/2014/main" id="{BA4AE388-ADC6-4486-8F82-B8D6F598680D}"/>
              </a:ext>
            </a:extLst>
          </p:cNvPr>
          <p:cNvSpPr/>
          <p:nvPr/>
        </p:nvSpPr>
        <p:spPr>
          <a:xfrm>
            <a:off x="6793904" y="3348083"/>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19" name="Straight Connector 118">
            <a:extLst>
              <a:ext uri="{FF2B5EF4-FFF2-40B4-BE49-F238E27FC236}">
                <a16:creationId xmlns:a16="http://schemas.microsoft.com/office/drawing/2014/main" id="{1BEB6642-08C3-48E5-9562-95B30C900A10}"/>
              </a:ext>
            </a:extLst>
          </p:cNvPr>
          <p:cNvCxnSpPr>
            <a:cxnSpLocks/>
            <a:stCxn id="117" idx="0"/>
            <a:endCxn id="16" idx="3"/>
          </p:cNvCxnSpPr>
          <p:nvPr/>
        </p:nvCxnSpPr>
        <p:spPr>
          <a:xfrm flipV="1">
            <a:off x="7350917" y="3001374"/>
            <a:ext cx="1234384" cy="346709"/>
          </a:xfrm>
          <a:prstGeom prst="line">
            <a:avLst/>
          </a:prstGeom>
        </p:spPr>
        <p:style>
          <a:lnRef idx="1">
            <a:schemeClr val="dk1"/>
          </a:lnRef>
          <a:fillRef idx="0">
            <a:schemeClr val="dk1"/>
          </a:fillRef>
          <a:effectRef idx="0">
            <a:schemeClr val="dk1"/>
          </a:effectRef>
          <a:fontRef idx="minor">
            <a:schemeClr val="tx1"/>
          </a:fontRef>
        </p:style>
      </p:cxnSp>
      <p:sp>
        <p:nvSpPr>
          <p:cNvPr id="121" name="Oval 120">
            <a:extLst>
              <a:ext uri="{FF2B5EF4-FFF2-40B4-BE49-F238E27FC236}">
                <a16:creationId xmlns:a16="http://schemas.microsoft.com/office/drawing/2014/main" id="{1A37CEB1-5191-4673-8113-753D1BFC5DF8}"/>
              </a:ext>
            </a:extLst>
          </p:cNvPr>
          <p:cNvSpPr/>
          <p:nvPr/>
        </p:nvSpPr>
        <p:spPr>
          <a:xfrm>
            <a:off x="9596427" y="340454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23" name="Straight Connector 122">
            <a:extLst>
              <a:ext uri="{FF2B5EF4-FFF2-40B4-BE49-F238E27FC236}">
                <a16:creationId xmlns:a16="http://schemas.microsoft.com/office/drawing/2014/main" id="{EE135321-FEB2-4BA1-8DC5-514F85D21FB8}"/>
              </a:ext>
            </a:extLst>
          </p:cNvPr>
          <p:cNvCxnSpPr>
            <a:cxnSpLocks/>
            <a:stCxn id="121" idx="0"/>
            <a:endCxn id="16" idx="5"/>
          </p:cNvCxnSpPr>
          <p:nvPr/>
        </p:nvCxnSpPr>
        <p:spPr>
          <a:xfrm flipH="1" flipV="1">
            <a:off x="9649614" y="3001374"/>
            <a:ext cx="503826" cy="403173"/>
          </a:xfrm>
          <a:prstGeom prst="line">
            <a:avLst/>
          </a:prstGeom>
        </p:spPr>
        <p:style>
          <a:lnRef idx="1">
            <a:schemeClr val="dk1"/>
          </a:lnRef>
          <a:fillRef idx="0">
            <a:schemeClr val="dk1"/>
          </a:fillRef>
          <a:effectRef idx="0">
            <a:schemeClr val="dk1"/>
          </a:effectRef>
          <a:fontRef idx="minor">
            <a:schemeClr val="tx1"/>
          </a:fontRef>
        </p:style>
      </p:cxnSp>
      <p:sp>
        <p:nvSpPr>
          <p:cNvPr id="133" name="Oval 132">
            <a:extLst>
              <a:ext uri="{FF2B5EF4-FFF2-40B4-BE49-F238E27FC236}">
                <a16:creationId xmlns:a16="http://schemas.microsoft.com/office/drawing/2014/main" id="{08E5E943-0E7A-43D1-917A-D30BBF35D88F}"/>
              </a:ext>
            </a:extLst>
          </p:cNvPr>
          <p:cNvSpPr/>
          <p:nvPr/>
        </p:nvSpPr>
        <p:spPr>
          <a:xfrm>
            <a:off x="6650598" y="4313719"/>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35" name="Straight Connector 134">
            <a:extLst>
              <a:ext uri="{FF2B5EF4-FFF2-40B4-BE49-F238E27FC236}">
                <a16:creationId xmlns:a16="http://schemas.microsoft.com/office/drawing/2014/main" id="{7BDADACA-483E-45A9-AE71-5A704ABE7CDB}"/>
              </a:ext>
            </a:extLst>
          </p:cNvPr>
          <p:cNvCxnSpPr>
            <a:cxnSpLocks/>
            <a:stCxn id="117" idx="4"/>
            <a:endCxn id="133" idx="0"/>
          </p:cNvCxnSpPr>
          <p:nvPr/>
        </p:nvCxnSpPr>
        <p:spPr>
          <a:xfrm flipH="1">
            <a:off x="7245644" y="4015903"/>
            <a:ext cx="105273" cy="297816"/>
          </a:xfrm>
          <a:prstGeom prst="line">
            <a:avLst/>
          </a:prstGeom>
        </p:spPr>
        <p:style>
          <a:lnRef idx="1">
            <a:schemeClr val="dk1"/>
          </a:lnRef>
          <a:fillRef idx="0">
            <a:schemeClr val="dk1"/>
          </a:fillRef>
          <a:effectRef idx="0">
            <a:schemeClr val="dk1"/>
          </a:effectRef>
          <a:fontRef idx="minor">
            <a:schemeClr val="tx1"/>
          </a:fontRef>
        </p:style>
      </p:cxnSp>
      <p:sp>
        <p:nvSpPr>
          <p:cNvPr id="138" name="Oval 137">
            <a:extLst>
              <a:ext uri="{FF2B5EF4-FFF2-40B4-BE49-F238E27FC236}">
                <a16:creationId xmlns:a16="http://schemas.microsoft.com/office/drawing/2014/main" id="{B5412291-98A3-47F3-8EFD-061D37753256}"/>
              </a:ext>
            </a:extLst>
          </p:cNvPr>
          <p:cNvSpPr/>
          <p:nvPr/>
        </p:nvSpPr>
        <p:spPr>
          <a:xfrm>
            <a:off x="10441931" y="4318186"/>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40" name="Oval 139">
            <a:extLst>
              <a:ext uri="{FF2B5EF4-FFF2-40B4-BE49-F238E27FC236}">
                <a16:creationId xmlns:a16="http://schemas.microsoft.com/office/drawing/2014/main" id="{2BDF230A-E216-4EFC-BB79-7371DEB3A3F0}"/>
              </a:ext>
            </a:extLst>
          </p:cNvPr>
          <p:cNvSpPr/>
          <p:nvPr/>
        </p:nvSpPr>
        <p:spPr>
          <a:xfrm>
            <a:off x="8932280" y="43137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42" name="Straight Connector 141">
            <a:extLst>
              <a:ext uri="{FF2B5EF4-FFF2-40B4-BE49-F238E27FC236}">
                <a16:creationId xmlns:a16="http://schemas.microsoft.com/office/drawing/2014/main" id="{C139C263-3315-4F30-A497-F1B3968B41DE}"/>
              </a:ext>
            </a:extLst>
          </p:cNvPr>
          <p:cNvCxnSpPr>
            <a:stCxn id="140" idx="0"/>
            <a:endCxn id="121" idx="3"/>
          </p:cNvCxnSpPr>
          <p:nvPr/>
        </p:nvCxnSpPr>
        <p:spPr>
          <a:xfrm flipV="1">
            <a:off x="9527326" y="3974567"/>
            <a:ext cx="232246" cy="339151"/>
          </a:xfrm>
          <a:prstGeom prst="line">
            <a:avLst/>
          </a:prstGeom>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48614BF4-646C-4CFB-A51D-690DF43E05D2}"/>
              </a:ext>
            </a:extLst>
          </p:cNvPr>
          <p:cNvCxnSpPr>
            <a:stCxn id="138" idx="0"/>
            <a:endCxn id="121" idx="5"/>
          </p:cNvCxnSpPr>
          <p:nvPr/>
        </p:nvCxnSpPr>
        <p:spPr>
          <a:xfrm flipH="1" flipV="1">
            <a:off x="10547308" y="3974567"/>
            <a:ext cx="489669" cy="343619"/>
          </a:xfrm>
          <a:prstGeom prst="line">
            <a:avLst/>
          </a:prstGeom>
        </p:spPr>
        <p:style>
          <a:lnRef idx="1">
            <a:schemeClr val="dk1"/>
          </a:lnRef>
          <a:fillRef idx="0">
            <a:schemeClr val="dk1"/>
          </a:fillRef>
          <a:effectRef idx="0">
            <a:schemeClr val="dk1"/>
          </a:effectRef>
          <a:fontRef idx="minor">
            <a:schemeClr val="tx1"/>
          </a:fontRef>
        </p:style>
      </p:cxnSp>
      <p:sp>
        <p:nvSpPr>
          <p:cNvPr id="145" name="TextBox 144">
            <a:extLst>
              <a:ext uri="{FF2B5EF4-FFF2-40B4-BE49-F238E27FC236}">
                <a16:creationId xmlns:a16="http://schemas.microsoft.com/office/drawing/2014/main" id="{1D415B70-5625-4742-A4BF-B8DE97A7056F}"/>
              </a:ext>
            </a:extLst>
          </p:cNvPr>
          <p:cNvSpPr txBox="1"/>
          <p:nvPr/>
        </p:nvSpPr>
        <p:spPr>
          <a:xfrm>
            <a:off x="408211" y="1346184"/>
            <a:ext cx="775699" cy="369332"/>
          </a:xfrm>
          <a:prstGeom prst="rect">
            <a:avLst/>
          </a:prstGeom>
          <a:noFill/>
        </p:spPr>
        <p:txBody>
          <a:bodyPr wrap="square" rtlCol="0">
            <a:spAutoFit/>
          </a:bodyPr>
          <a:lstStyle/>
          <a:p>
            <a:r>
              <a:rPr lang="en-GB" b="1" dirty="0"/>
              <a:t>Max</a:t>
            </a:r>
          </a:p>
        </p:txBody>
      </p:sp>
      <p:sp>
        <p:nvSpPr>
          <p:cNvPr id="146" name="TextBox 145">
            <a:extLst>
              <a:ext uri="{FF2B5EF4-FFF2-40B4-BE49-F238E27FC236}">
                <a16:creationId xmlns:a16="http://schemas.microsoft.com/office/drawing/2014/main" id="{32F73E06-AFE9-4AF7-85BE-04B03DDF90C7}"/>
              </a:ext>
            </a:extLst>
          </p:cNvPr>
          <p:cNvSpPr txBox="1"/>
          <p:nvPr/>
        </p:nvSpPr>
        <p:spPr>
          <a:xfrm>
            <a:off x="408210" y="2481169"/>
            <a:ext cx="775699" cy="369332"/>
          </a:xfrm>
          <a:prstGeom prst="rect">
            <a:avLst/>
          </a:prstGeom>
          <a:noFill/>
        </p:spPr>
        <p:txBody>
          <a:bodyPr wrap="square" rtlCol="0">
            <a:spAutoFit/>
          </a:bodyPr>
          <a:lstStyle/>
          <a:p>
            <a:r>
              <a:rPr lang="en-GB" b="1" dirty="0"/>
              <a:t>Min</a:t>
            </a:r>
          </a:p>
        </p:txBody>
      </p:sp>
      <p:sp>
        <p:nvSpPr>
          <p:cNvPr id="147" name="TextBox 146">
            <a:extLst>
              <a:ext uri="{FF2B5EF4-FFF2-40B4-BE49-F238E27FC236}">
                <a16:creationId xmlns:a16="http://schemas.microsoft.com/office/drawing/2014/main" id="{AC493A17-AC5B-4C59-843C-1D68981FF239}"/>
              </a:ext>
            </a:extLst>
          </p:cNvPr>
          <p:cNvSpPr txBox="1"/>
          <p:nvPr/>
        </p:nvSpPr>
        <p:spPr>
          <a:xfrm>
            <a:off x="435461" y="3417993"/>
            <a:ext cx="775699" cy="369332"/>
          </a:xfrm>
          <a:prstGeom prst="rect">
            <a:avLst/>
          </a:prstGeom>
          <a:noFill/>
        </p:spPr>
        <p:txBody>
          <a:bodyPr wrap="square" rtlCol="0">
            <a:spAutoFit/>
          </a:bodyPr>
          <a:lstStyle/>
          <a:p>
            <a:r>
              <a:rPr lang="en-GB" b="1" dirty="0"/>
              <a:t>Max</a:t>
            </a:r>
          </a:p>
        </p:txBody>
      </p:sp>
      <p:sp>
        <p:nvSpPr>
          <p:cNvPr id="148" name="TextBox 147">
            <a:extLst>
              <a:ext uri="{FF2B5EF4-FFF2-40B4-BE49-F238E27FC236}">
                <a16:creationId xmlns:a16="http://schemas.microsoft.com/office/drawing/2014/main" id="{14CEBF94-9CBA-4A9F-B83E-2BD17701AE92}"/>
              </a:ext>
            </a:extLst>
          </p:cNvPr>
          <p:cNvSpPr txBox="1"/>
          <p:nvPr/>
        </p:nvSpPr>
        <p:spPr>
          <a:xfrm>
            <a:off x="-58057" y="4408924"/>
            <a:ext cx="775699" cy="369332"/>
          </a:xfrm>
          <a:prstGeom prst="rect">
            <a:avLst/>
          </a:prstGeom>
          <a:noFill/>
        </p:spPr>
        <p:txBody>
          <a:bodyPr wrap="square" rtlCol="0">
            <a:spAutoFit/>
          </a:bodyPr>
          <a:lstStyle/>
          <a:p>
            <a:r>
              <a:rPr lang="en-GB" b="1" dirty="0"/>
              <a:t>Min</a:t>
            </a:r>
          </a:p>
        </p:txBody>
      </p:sp>
      <p:sp>
        <p:nvSpPr>
          <p:cNvPr id="3" name="TextBox 2">
            <a:extLst>
              <a:ext uri="{FF2B5EF4-FFF2-40B4-BE49-F238E27FC236}">
                <a16:creationId xmlns:a16="http://schemas.microsoft.com/office/drawing/2014/main" id="{26080E6C-7552-49F7-8444-0744F3C99FE8}"/>
              </a:ext>
            </a:extLst>
          </p:cNvPr>
          <p:cNvSpPr txBox="1"/>
          <p:nvPr/>
        </p:nvSpPr>
        <p:spPr>
          <a:xfrm>
            <a:off x="2225525" y="5122171"/>
            <a:ext cx="8484928" cy="923330"/>
          </a:xfrm>
          <a:prstGeom prst="rect">
            <a:avLst/>
          </a:prstGeom>
          <a:noFill/>
        </p:spPr>
        <p:txBody>
          <a:bodyPr wrap="square" rtlCol="0">
            <a:spAutoFit/>
          </a:bodyPr>
          <a:lstStyle/>
          <a:p>
            <a:pPr marL="285750" indent="-285750">
              <a:buFont typeface="Arial" panose="020B0604020202020204" pitchFamily="34" charset="0"/>
              <a:buChar char="•"/>
            </a:pPr>
            <a:r>
              <a:rPr lang="en-GB" dirty="0"/>
              <a:t>Thus, we can now say that the value of the current board state is </a:t>
            </a:r>
            <a:r>
              <a:rPr lang="en-GB" b="1" dirty="0"/>
              <a:t>-1</a:t>
            </a:r>
          </a:p>
          <a:p>
            <a:pPr marL="285750" indent="-285750">
              <a:buFont typeface="Arial" panose="020B0604020202020204" pitchFamily="34" charset="0"/>
              <a:buChar char="•"/>
            </a:pPr>
            <a:r>
              <a:rPr lang="en-GB" dirty="0"/>
              <a:t>This means that, with </a:t>
            </a:r>
            <a:r>
              <a:rPr lang="en-GB" b="1" dirty="0"/>
              <a:t>perfect</a:t>
            </a:r>
            <a:r>
              <a:rPr lang="en-GB" dirty="0"/>
              <a:t> play, crosses is guaranteed to lose. (I.e.), noughts are guaranteed to win.</a:t>
            </a:r>
          </a:p>
        </p:txBody>
      </p:sp>
    </p:spTree>
    <p:extLst>
      <p:ext uri="{BB962C8B-B14F-4D97-AF65-F5344CB8AC3E}">
        <p14:creationId xmlns:p14="http://schemas.microsoft.com/office/powerpoint/2010/main" val="3057253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DAA74-B2CB-48B2-BCBF-2367BD44F02E}"/>
              </a:ext>
            </a:extLst>
          </p:cNvPr>
          <p:cNvSpPr>
            <a:spLocks noGrp="1"/>
          </p:cNvSpPr>
          <p:nvPr>
            <p:ph type="title"/>
          </p:nvPr>
        </p:nvSpPr>
        <p:spPr>
          <a:xfrm>
            <a:off x="2231136" y="106799"/>
            <a:ext cx="7729728" cy="1188720"/>
          </a:xfrm>
        </p:spPr>
        <p:txBody>
          <a:bodyPr/>
          <a:lstStyle/>
          <a:p>
            <a:r>
              <a:rPr lang="en-GB" dirty="0"/>
              <a:t>Minimax</a:t>
            </a:r>
          </a:p>
        </p:txBody>
      </p:sp>
      <p:sp>
        <p:nvSpPr>
          <p:cNvPr id="4" name="Oval 3">
            <a:extLst>
              <a:ext uri="{FF2B5EF4-FFF2-40B4-BE49-F238E27FC236}">
                <a16:creationId xmlns:a16="http://schemas.microsoft.com/office/drawing/2014/main" id="{C0842D9E-B31E-42E2-8766-A19686CE4C49}"/>
              </a:ext>
            </a:extLst>
          </p:cNvPr>
          <p:cNvSpPr/>
          <p:nvPr/>
        </p:nvSpPr>
        <p:spPr>
          <a:xfrm>
            <a:off x="5203860" y="1530850"/>
            <a:ext cx="1505165"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6" name="Straight Connector 5">
            <a:extLst>
              <a:ext uri="{FF2B5EF4-FFF2-40B4-BE49-F238E27FC236}">
                <a16:creationId xmlns:a16="http://schemas.microsoft.com/office/drawing/2014/main" id="{453E1E49-F375-475A-A5CD-4271671CE33E}"/>
              </a:ext>
            </a:extLst>
          </p:cNvPr>
          <p:cNvCxnSpPr>
            <a:cxnSpLocks/>
            <a:stCxn id="4" idx="3"/>
            <a:endCxn id="13" idx="0"/>
          </p:cNvCxnSpPr>
          <p:nvPr/>
        </p:nvCxnSpPr>
        <p:spPr>
          <a:xfrm flipH="1">
            <a:off x="3882385" y="2100870"/>
            <a:ext cx="1541901" cy="4702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A8F1352-1619-4B41-B751-7A327A5A7E80}"/>
              </a:ext>
            </a:extLst>
          </p:cNvPr>
          <p:cNvCxnSpPr>
            <a:cxnSpLocks/>
            <a:stCxn id="4" idx="5"/>
            <a:endCxn id="16" idx="0"/>
          </p:cNvCxnSpPr>
          <p:nvPr/>
        </p:nvCxnSpPr>
        <p:spPr>
          <a:xfrm>
            <a:off x="6488599" y="2100870"/>
            <a:ext cx="2628859" cy="3304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F0472C72-8149-4523-BF0D-C7855DDAEB6D}"/>
              </a:ext>
            </a:extLst>
          </p:cNvPr>
          <p:cNvSpPr/>
          <p:nvPr/>
        </p:nvSpPr>
        <p:spPr>
          <a:xfrm>
            <a:off x="3129802" y="2571166"/>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6" name="Oval 15">
            <a:extLst>
              <a:ext uri="{FF2B5EF4-FFF2-40B4-BE49-F238E27FC236}">
                <a16:creationId xmlns:a16="http://schemas.microsoft.com/office/drawing/2014/main" id="{CB35A82E-902E-486A-8F4F-ADBA64435AE1}"/>
              </a:ext>
            </a:extLst>
          </p:cNvPr>
          <p:cNvSpPr/>
          <p:nvPr/>
        </p:nvSpPr>
        <p:spPr>
          <a:xfrm>
            <a:off x="8364875" y="2431354"/>
            <a:ext cx="1505165" cy="667820"/>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22" name="Straight Connector 21">
            <a:extLst>
              <a:ext uri="{FF2B5EF4-FFF2-40B4-BE49-F238E27FC236}">
                <a16:creationId xmlns:a16="http://schemas.microsoft.com/office/drawing/2014/main" id="{8B762397-3C98-4B24-A4CF-FF84BA49E836}"/>
              </a:ext>
            </a:extLst>
          </p:cNvPr>
          <p:cNvCxnSpPr>
            <a:cxnSpLocks/>
            <a:stCxn id="13" idx="3"/>
            <a:endCxn id="29" idx="0"/>
          </p:cNvCxnSpPr>
          <p:nvPr/>
        </p:nvCxnSpPr>
        <p:spPr>
          <a:xfrm flipH="1">
            <a:off x="2300330" y="3141186"/>
            <a:ext cx="1049898" cy="276931"/>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5408DB73-82F5-48F3-8C72-11B81CA459AF}"/>
              </a:ext>
            </a:extLst>
          </p:cNvPr>
          <p:cNvCxnSpPr>
            <a:cxnSpLocks/>
            <a:stCxn id="13" idx="4"/>
            <a:endCxn id="31" idx="0"/>
          </p:cNvCxnSpPr>
          <p:nvPr/>
        </p:nvCxnSpPr>
        <p:spPr>
          <a:xfrm>
            <a:off x="3882385" y="3238986"/>
            <a:ext cx="0" cy="218195"/>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F6E3E1B-D2FE-473A-AFD0-04FE381FA1EE}"/>
              </a:ext>
            </a:extLst>
          </p:cNvPr>
          <p:cNvCxnSpPr>
            <a:cxnSpLocks/>
            <a:stCxn id="13" idx="5"/>
            <a:endCxn id="39" idx="0"/>
          </p:cNvCxnSpPr>
          <p:nvPr/>
        </p:nvCxnSpPr>
        <p:spPr>
          <a:xfrm>
            <a:off x="4414541" y="3141186"/>
            <a:ext cx="789319" cy="368842"/>
          </a:xfrm>
          <a:prstGeom prst="line">
            <a:avLst/>
          </a:prstGeom>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D99F9DBF-CA64-4226-BC70-550FDB4ECC05}"/>
              </a:ext>
            </a:extLst>
          </p:cNvPr>
          <p:cNvSpPr/>
          <p:nvPr/>
        </p:nvSpPr>
        <p:spPr>
          <a:xfrm>
            <a:off x="1743317" y="341811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31" name="Oval 30">
            <a:extLst>
              <a:ext uri="{FF2B5EF4-FFF2-40B4-BE49-F238E27FC236}">
                <a16:creationId xmlns:a16="http://schemas.microsoft.com/office/drawing/2014/main" id="{F4111952-A080-4713-B976-D368369F23FD}"/>
              </a:ext>
            </a:extLst>
          </p:cNvPr>
          <p:cNvSpPr/>
          <p:nvPr/>
        </p:nvSpPr>
        <p:spPr>
          <a:xfrm>
            <a:off x="3389498" y="3457181"/>
            <a:ext cx="985774"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39" name="Oval 38">
            <a:extLst>
              <a:ext uri="{FF2B5EF4-FFF2-40B4-BE49-F238E27FC236}">
                <a16:creationId xmlns:a16="http://schemas.microsoft.com/office/drawing/2014/main" id="{3465E2BE-8F28-4B3E-BEBB-5265AB670692}"/>
              </a:ext>
            </a:extLst>
          </p:cNvPr>
          <p:cNvSpPr/>
          <p:nvPr/>
        </p:nvSpPr>
        <p:spPr>
          <a:xfrm>
            <a:off x="4744091" y="3510028"/>
            <a:ext cx="919537" cy="58969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43" name="Oval 42">
            <a:extLst>
              <a:ext uri="{FF2B5EF4-FFF2-40B4-BE49-F238E27FC236}">
                <a16:creationId xmlns:a16="http://schemas.microsoft.com/office/drawing/2014/main" id="{73C9C3CE-BEA5-4465-BB1E-FA39674A3970}"/>
              </a:ext>
            </a:extLst>
          </p:cNvPr>
          <p:cNvSpPr/>
          <p:nvPr/>
        </p:nvSpPr>
        <p:spPr>
          <a:xfrm>
            <a:off x="588864" y="43548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54" name="Straight Connector 53">
            <a:extLst>
              <a:ext uri="{FF2B5EF4-FFF2-40B4-BE49-F238E27FC236}">
                <a16:creationId xmlns:a16="http://schemas.microsoft.com/office/drawing/2014/main" id="{852BF1DF-E70A-4E76-9367-D50E1FCC733E}"/>
              </a:ext>
            </a:extLst>
          </p:cNvPr>
          <p:cNvCxnSpPr>
            <a:cxnSpLocks/>
            <a:stCxn id="29" idx="3"/>
            <a:endCxn id="43" idx="0"/>
          </p:cNvCxnSpPr>
          <p:nvPr/>
        </p:nvCxnSpPr>
        <p:spPr>
          <a:xfrm flipH="1">
            <a:off x="1183910" y="3988137"/>
            <a:ext cx="722552" cy="366681"/>
          </a:xfrm>
          <a:prstGeom prst="line">
            <a:avLst/>
          </a:prstGeom>
        </p:spPr>
        <p:style>
          <a:lnRef idx="1">
            <a:schemeClr val="dk1"/>
          </a:lnRef>
          <a:fillRef idx="0">
            <a:schemeClr val="dk1"/>
          </a:fillRef>
          <a:effectRef idx="0">
            <a:schemeClr val="dk1"/>
          </a:effectRef>
          <a:fontRef idx="minor">
            <a:schemeClr val="tx1"/>
          </a:fontRef>
        </p:style>
      </p:cxnSp>
      <p:sp>
        <p:nvSpPr>
          <p:cNvPr id="57" name="Oval 56">
            <a:extLst>
              <a:ext uri="{FF2B5EF4-FFF2-40B4-BE49-F238E27FC236}">
                <a16:creationId xmlns:a16="http://schemas.microsoft.com/office/drawing/2014/main" id="{1F17784B-1E1C-46E9-850B-83C1C1089130}"/>
              </a:ext>
            </a:extLst>
          </p:cNvPr>
          <p:cNvSpPr/>
          <p:nvPr/>
        </p:nvSpPr>
        <p:spPr>
          <a:xfrm>
            <a:off x="1896173" y="4313720"/>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0</a:t>
            </a:r>
          </a:p>
        </p:txBody>
      </p:sp>
      <p:cxnSp>
        <p:nvCxnSpPr>
          <p:cNvPr id="61" name="Straight Connector 60">
            <a:extLst>
              <a:ext uri="{FF2B5EF4-FFF2-40B4-BE49-F238E27FC236}">
                <a16:creationId xmlns:a16="http://schemas.microsoft.com/office/drawing/2014/main" id="{D703F553-5ABD-4F8C-8B15-9DFA39EDCF27}"/>
              </a:ext>
            </a:extLst>
          </p:cNvPr>
          <p:cNvCxnSpPr>
            <a:stCxn id="57" idx="0"/>
            <a:endCxn id="29" idx="4"/>
          </p:cNvCxnSpPr>
          <p:nvPr/>
        </p:nvCxnSpPr>
        <p:spPr>
          <a:xfrm flipH="1" flipV="1">
            <a:off x="2300330" y="4085937"/>
            <a:ext cx="190889" cy="227783"/>
          </a:xfrm>
          <a:prstGeom prst="line">
            <a:avLst/>
          </a:prstGeom>
        </p:spPr>
        <p:style>
          <a:lnRef idx="1">
            <a:schemeClr val="dk1"/>
          </a:lnRef>
          <a:fillRef idx="0">
            <a:schemeClr val="dk1"/>
          </a:fillRef>
          <a:effectRef idx="0">
            <a:schemeClr val="dk1"/>
          </a:effectRef>
          <a:fontRef idx="minor">
            <a:schemeClr val="tx1"/>
          </a:fontRef>
        </p:style>
      </p:cxnSp>
      <p:sp>
        <p:nvSpPr>
          <p:cNvPr id="79" name="Oval 78">
            <a:extLst>
              <a:ext uri="{FF2B5EF4-FFF2-40B4-BE49-F238E27FC236}">
                <a16:creationId xmlns:a16="http://schemas.microsoft.com/office/drawing/2014/main" id="{A94D1437-C619-423A-B491-93289E1E6E4E}"/>
              </a:ext>
            </a:extLst>
          </p:cNvPr>
          <p:cNvSpPr/>
          <p:nvPr/>
        </p:nvSpPr>
        <p:spPr>
          <a:xfrm>
            <a:off x="3185181"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80" name="Oval 79">
            <a:extLst>
              <a:ext uri="{FF2B5EF4-FFF2-40B4-BE49-F238E27FC236}">
                <a16:creationId xmlns:a16="http://schemas.microsoft.com/office/drawing/2014/main" id="{47152237-FF48-41F3-8BD4-FA1CF69A658D}"/>
              </a:ext>
            </a:extLst>
          </p:cNvPr>
          <p:cNvSpPr/>
          <p:nvPr/>
        </p:nvSpPr>
        <p:spPr>
          <a:xfrm>
            <a:off x="4474189" y="4354653"/>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85" name="Straight Connector 84">
            <a:extLst>
              <a:ext uri="{FF2B5EF4-FFF2-40B4-BE49-F238E27FC236}">
                <a16:creationId xmlns:a16="http://schemas.microsoft.com/office/drawing/2014/main" id="{6DA29014-BA5B-47C1-910B-5056AFBCB071}"/>
              </a:ext>
            </a:extLst>
          </p:cNvPr>
          <p:cNvCxnSpPr>
            <a:cxnSpLocks/>
            <a:stCxn id="31" idx="3"/>
            <a:endCxn id="79" idx="0"/>
          </p:cNvCxnSpPr>
          <p:nvPr/>
        </p:nvCxnSpPr>
        <p:spPr>
          <a:xfrm>
            <a:off x="3533861" y="3960515"/>
            <a:ext cx="246366" cy="394138"/>
          </a:xfrm>
          <a:prstGeom prst="line">
            <a:avLst/>
          </a:prstGeom>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17DCCC72-CEE0-4753-8377-67C02327778F}"/>
              </a:ext>
            </a:extLst>
          </p:cNvPr>
          <p:cNvCxnSpPr>
            <a:cxnSpLocks/>
            <a:stCxn id="31" idx="5"/>
            <a:endCxn id="80" idx="0"/>
          </p:cNvCxnSpPr>
          <p:nvPr/>
        </p:nvCxnSpPr>
        <p:spPr>
          <a:xfrm>
            <a:off x="4230909" y="3960515"/>
            <a:ext cx="838326" cy="394138"/>
          </a:xfrm>
          <a:prstGeom prst="line">
            <a:avLst/>
          </a:prstGeom>
        </p:spPr>
        <p:style>
          <a:lnRef idx="1">
            <a:schemeClr val="dk1"/>
          </a:lnRef>
          <a:fillRef idx="0">
            <a:schemeClr val="dk1"/>
          </a:fillRef>
          <a:effectRef idx="0">
            <a:schemeClr val="dk1"/>
          </a:effectRef>
          <a:fontRef idx="minor">
            <a:schemeClr val="tx1"/>
          </a:fontRef>
        </p:style>
      </p:cxnSp>
      <p:sp>
        <p:nvSpPr>
          <p:cNvPr id="117" name="Oval 116">
            <a:extLst>
              <a:ext uri="{FF2B5EF4-FFF2-40B4-BE49-F238E27FC236}">
                <a16:creationId xmlns:a16="http://schemas.microsoft.com/office/drawing/2014/main" id="{BA4AE388-ADC6-4486-8F82-B8D6F598680D}"/>
              </a:ext>
            </a:extLst>
          </p:cNvPr>
          <p:cNvSpPr/>
          <p:nvPr/>
        </p:nvSpPr>
        <p:spPr>
          <a:xfrm>
            <a:off x="6793904" y="3348083"/>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19" name="Straight Connector 118">
            <a:extLst>
              <a:ext uri="{FF2B5EF4-FFF2-40B4-BE49-F238E27FC236}">
                <a16:creationId xmlns:a16="http://schemas.microsoft.com/office/drawing/2014/main" id="{1BEB6642-08C3-48E5-9562-95B30C900A10}"/>
              </a:ext>
            </a:extLst>
          </p:cNvPr>
          <p:cNvCxnSpPr>
            <a:cxnSpLocks/>
            <a:stCxn id="117" idx="0"/>
            <a:endCxn id="16" idx="3"/>
          </p:cNvCxnSpPr>
          <p:nvPr/>
        </p:nvCxnSpPr>
        <p:spPr>
          <a:xfrm flipV="1">
            <a:off x="7350917" y="3001374"/>
            <a:ext cx="1234384" cy="346709"/>
          </a:xfrm>
          <a:prstGeom prst="line">
            <a:avLst/>
          </a:prstGeom>
        </p:spPr>
        <p:style>
          <a:lnRef idx="1">
            <a:schemeClr val="dk1"/>
          </a:lnRef>
          <a:fillRef idx="0">
            <a:schemeClr val="dk1"/>
          </a:fillRef>
          <a:effectRef idx="0">
            <a:schemeClr val="dk1"/>
          </a:effectRef>
          <a:fontRef idx="minor">
            <a:schemeClr val="tx1"/>
          </a:fontRef>
        </p:style>
      </p:cxnSp>
      <p:sp>
        <p:nvSpPr>
          <p:cNvPr id="121" name="Oval 120">
            <a:extLst>
              <a:ext uri="{FF2B5EF4-FFF2-40B4-BE49-F238E27FC236}">
                <a16:creationId xmlns:a16="http://schemas.microsoft.com/office/drawing/2014/main" id="{1A37CEB1-5191-4673-8113-753D1BFC5DF8}"/>
              </a:ext>
            </a:extLst>
          </p:cNvPr>
          <p:cNvSpPr/>
          <p:nvPr/>
        </p:nvSpPr>
        <p:spPr>
          <a:xfrm>
            <a:off x="9596427" y="3404547"/>
            <a:ext cx="1114026" cy="66782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23" name="Straight Connector 122">
            <a:extLst>
              <a:ext uri="{FF2B5EF4-FFF2-40B4-BE49-F238E27FC236}">
                <a16:creationId xmlns:a16="http://schemas.microsoft.com/office/drawing/2014/main" id="{EE135321-FEB2-4BA1-8DC5-514F85D21FB8}"/>
              </a:ext>
            </a:extLst>
          </p:cNvPr>
          <p:cNvCxnSpPr>
            <a:cxnSpLocks/>
            <a:stCxn id="121" idx="0"/>
            <a:endCxn id="16" idx="5"/>
          </p:cNvCxnSpPr>
          <p:nvPr/>
        </p:nvCxnSpPr>
        <p:spPr>
          <a:xfrm flipH="1" flipV="1">
            <a:off x="9649614" y="3001374"/>
            <a:ext cx="503826" cy="403173"/>
          </a:xfrm>
          <a:prstGeom prst="line">
            <a:avLst/>
          </a:prstGeom>
        </p:spPr>
        <p:style>
          <a:lnRef idx="1">
            <a:schemeClr val="dk1"/>
          </a:lnRef>
          <a:fillRef idx="0">
            <a:schemeClr val="dk1"/>
          </a:fillRef>
          <a:effectRef idx="0">
            <a:schemeClr val="dk1"/>
          </a:effectRef>
          <a:fontRef idx="minor">
            <a:schemeClr val="tx1"/>
          </a:fontRef>
        </p:style>
      </p:cxnSp>
      <p:sp>
        <p:nvSpPr>
          <p:cNvPr id="133" name="Oval 132">
            <a:extLst>
              <a:ext uri="{FF2B5EF4-FFF2-40B4-BE49-F238E27FC236}">
                <a16:creationId xmlns:a16="http://schemas.microsoft.com/office/drawing/2014/main" id="{08E5E943-0E7A-43D1-917A-D30BBF35D88F}"/>
              </a:ext>
            </a:extLst>
          </p:cNvPr>
          <p:cNvSpPr/>
          <p:nvPr/>
        </p:nvSpPr>
        <p:spPr>
          <a:xfrm>
            <a:off x="6650598" y="4313719"/>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35" name="Straight Connector 134">
            <a:extLst>
              <a:ext uri="{FF2B5EF4-FFF2-40B4-BE49-F238E27FC236}">
                <a16:creationId xmlns:a16="http://schemas.microsoft.com/office/drawing/2014/main" id="{7BDADACA-483E-45A9-AE71-5A704ABE7CDB}"/>
              </a:ext>
            </a:extLst>
          </p:cNvPr>
          <p:cNvCxnSpPr>
            <a:cxnSpLocks/>
            <a:stCxn id="117" idx="4"/>
            <a:endCxn id="133" idx="0"/>
          </p:cNvCxnSpPr>
          <p:nvPr/>
        </p:nvCxnSpPr>
        <p:spPr>
          <a:xfrm flipH="1">
            <a:off x="7245644" y="4015903"/>
            <a:ext cx="105273" cy="297816"/>
          </a:xfrm>
          <a:prstGeom prst="line">
            <a:avLst/>
          </a:prstGeom>
        </p:spPr>
        <p:style>
          <a:lnRef idx="1">
            <a:schemeClr val="dk1"/>
          </a:lnRef>
          <a:fillRef idx="0">
            <a:schemeClr val="dk1"/>
          </a:fillRef>
          <a:effectRef idx="0">
            <a:schemeClr val="dk1"/>
          </a:effectRef>
          <a:fontRef idx="minor">
            <a:schemeClr val="tx1"/>
          </a:fontRef>
        </p:style>
      </p:cxnSp>
      <p:sp>
        <p:nvSpPr>
          <p:cNvPr id="138" name="Oval 137">
            <a:extLst>
              <a:ext uri="{FF2B5EF4-FFF2-40B4-BE49-F238E27FC236}">
                <a16:creationId xmlns:a16="http://schemas.microsoft.com/office/drawing/2014/main" id="{B5412291-98A3-47F3-8EFD-061D37753256}"/>
              </a:ext>
            </a:extLst>
          </p:cNvPr>
          <p:cNvSpPr/>
          <p:nvPr/>
        </p:nvSpPr>
        <p:spPr>
          <a:xfrm>
            <a:off x="10441931" y="4318186"/>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40" name="Oval 139">
            <a:extLst>
              <a:ext uri="{FF2B5EF4-FFF2-40B4-BE49-F238E27FC236}">
                <a16:creationId xmlns:a16="http://schemas.microsoft.com/office/drawing/2014/main" id="{2BDF230A-E216-4EFC-BB79-7371DEB3A3F0}"/>
              </a:ext>
            </a:extLst>
          </p:cNvPr>
          <p:cNvSpPr/>
          <p:nvPr/>
        </p:nvSpPr>
        <p:spPr>
          <a:xfrm>
            <a:off x="8932280" y="4313718"/>
            <a:ext cx="1190091" cy="55974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cxnSp>
        <p:nvCxnSpPr>
          <p:cNvPr id="142" name="Straight Connector 141">
            <a:extLst>
              <a:ext uri="{FF2B5EF4-FFF2-40B4-BE49-F238E27FC236}">
                <a16:creationId xmlns:a16="http://schemas.microsoft.com/office/drawing/2014/main" id="{C139C263-3315-4F30-A497-F1B3968B41DE}"/>
              </a:ext>
            </a:extLst>
          </p:cNvPr>
          <p:cNvCxnSpPr>
            <a:stCxn id="140" idx="0"/>
            <a:endCxn id="121" idx="3"/>
          </p:cNvCxnSpPr>
          <p:nvPr/>
        </p:nvCxnSpPr>
        <p:spPr>
          <a:xfrm flipV="1">
            <a:off x="9527326" y="3974567"/>
            <a:ext cx="232246" cy="339151"/>
          </a:xfrm>
          <a:prstGeom prst="line">
            <a:avLst/>
          </a:prstGeom>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48614BF4-646C-4CFB-A51D-690DF43E05D2}"/>
              </a:ext>
            </a:extLst>
          </p:cNvPr>
          <p:cNvCxnSpPr>
            <a:stCxn id="138" idx="0"/>
            <a:endCxn id="121" idx="5"/>
          </p:cNvCxnSpPr>
          <p:nvPr/>
        </p:nvCxnSpPr>
        <p:spPr>
          <a:xfrm flipH="1" flipV="1">
            <a:off x="10547308" y="3974567"/>
            <a:ext cx="489669" cy="343619"/>
          </a:xfrm>
          <a:prstGeom prst="line">
            <a:avLst/>
          </a:prstGeom>
        </p:spPr>
        <p:style>
          <a:lnRef idx="1">
            <a:schemeClr val="dk1"/>
          </a:lnRef>
          <a:fillRef idx="0">
            <a:schemeClr val="dk1"/>
          </a:fillRef>
          <a:effectRef idx="0">
            <a:schemeClr val="dk1"/>
          </a:effectRef>
          <a:fontRef idx="minor">
            <a:schemeClr val="tx1"/>
          </a:fontRef>
        </p:style>
      </p:cxnSp>
      <p:sp>
        <p:nvSpPr>
          <p:cNvPr id="145" name="TextBox 144">
            <a:extLst>
              <a:ext uri="{FF2B5EF4-FFF2-40B4-BE49-F238E27FC236}">
                <a16:creationId xmlns:a16="http://schemas.microsoft.com/office/drawing/2014/main" id="{1D415B70-5625-4742-A4BF-B8DE97A7056F}"/>
              </a:ext>
            </a:extLst>
          </p:cNvPr>
          <p:cNvSpPr txBox="1"/>
          <p:nvPr/>
        </p:nvSpPr>
        <p:spPr>
          <a:xfrm>
            <a:off x="408211" y="1346184"/>
            <a:ext cx="775699" cy="369332"/>
          </a:xfrm>
          <a:prstGeom prst="rect">
            <a:avLst/>
          </a:prstGeom>
          <a:noFill/>
        </p:spPr>
        <p:txBody>
          <a:bodyPr wrap="square" rtlCol="0">
            <a:spAutoFit/>
          </a:bodyPr>
          <a:lstStyle/>
          <a:p>
            <a:r>
              <a:rPr lang="en-GB" b="1" dirty="0"/>
              <a:t>Max</a:t>
            </a:r>
          </a:p>
        </p:txBody>
      </p:sp>
      <p:sp>
        <p:nvSpPr>
          <p:cNvPr id="146" name="TextBox 145">
            <a:extLst>
              <a:ext uri="{FF2B5EF4-FFF2-40B4-BE49-F238E27FC236}">
                <a16:creationId xmlns:a16="http://schemas.microsoft.com/office/drawing/2014/main" id="{32F73E06-AFE9-4AF7-85BE-04B03DDF90C7}"/>
              </a:ext>
            </a:extLst>
          </p:cNvPr>
          <p:cNvSpPr txBox="1"/>
          <p:nvPr/>
        </p:nvSpPr>
        <p:spPr>
          <a:xfrm>
            <a:off x="408210" y="2481169"/>
            <a:ext cx="775699" cy="369332"/>
          </a:xfrm>
          <a:prstGeom prst="rect">
            <a:avLst/>
          </a:prstGeom>
          <a:noFill/>
        </p:spPr>
        <p:txBody>
          <a:bodyPr wrap="square" rtlCol="0">
            <a:spAutoFit/>
          </a:bodyPr>
          <a:lstStyle/>
          <a:p>
            <a:r>
              <a:rPr lang="en-GB" b="1" dirty="0"/>
              <a:t>Min</a:t>
            </a:r>
          </a:p>
        </p:txBody>
      </p:sp>
      <p:sp>
        <p:nvSpPr>
          <p:cNvPr id="147" name="TextBox 146">
            <a:extLst>
              <a:ext uri="{FF2B5EF4-FFF2-40B4-BE49-F238E27FC236}">
                <a16:creationId xmlns:a16="http://schemas.microsoft.com/office/drawing/2014/main" id="{AC493A17-AC5B-4C59-843C-1D68981FF239}"/>
              </a:ext>
            </a:extLst>
          </p:cNvPr>
          <p:cNvSpPr txBox="1"/>
          <p:nvPr/>
        </p:nvSpPr>
        <p:spPr>
          <a:xfrm>
            <a:off x="435461" y="3417993"/>
            <a:ext cx="775699" cy="369332"/>
          </a:xfrm>
          <a:prstGeom prst="rect">
            <a:avLst/>
          </a:prstGeom>
          <a:noFill/>
        </p:spPr>
        <p:txBody>
          <a:bodyPr wrap="square" rtlCol="0">
            <a:spAutoFit/>
          </a:bodyPr>
          <a:lstStyle/>
          <a:p>
            <a:r>
              <a:rPr lang="en-GB" b="1" dirty="0"/>
              <a:t>Max</a:t>
            </a:r>
          </a:p>
        </p:txBody>
      </p:sp>
      <p:sp>
        <p:nvSpPr>
          <p:cNvPr id="148" name="TextBox 147">
            <a:extLst>
              <a:ext uri="{FF2B5EF4-FFF2-40B4-BE49-F238E27FC236}">
                <a16:creationId xmlns:a16="http://schemas.microsoft.com/office/drawing/2014/main" id="{14CEBF94-9CBA-4A9F-B83E-2BD17701AE92}"/>
              </a:ext>
            </a:extLst>
          </p:cNvPr>
          <p:cNvSpPr txBox="1"/>
          <p:nvPr/>
        </p:nvSpPr>
        <p:spPr>
          <a:xfrm>
            <a:off x="-58057" y="4408924"/>
            <a:ext cx="775699" cy="369332"/>
          </a:xfrm>
          <a:prstGeom prst="rect">
            <a:avLst/>
          </a:prstGeom>
          <a:noFill/>
        </p:spPr>
        <p:txBody>
          <a:bodyPr wrap="square" rtlCol="0">
            <a:spAutoFit/>
          </a:bodyPr>
          <a:lstStyle/>
          <a:p>
            <a:r>
              <a:rPr lang="en-GB" b="1" dirty="0"/>
              <a:t>Min</a:t>
            </a:r>
          </a:p>
        </p:txBody>
      </p:sp>
      <p:sp>
        <p:nvSpPr>
          <p:cNvPr id="3" name="TextBox 2">
            <a:extLst>
              <a:ext uri="{FF2B5EF4-FFF2-40B4-BE49-F238E27FC236}">
                <a16:creationId xmlns:a16="http://schemas.microsoft.com/office/drawing/2014/main" id="{26080E6C-7552-49F7-8444-0744F3C99FE8}"/>
              </a:ext>
            </a:extLst>
          </p:cNvPr>
          <p:cNvSpPr txBox="1"/>
          <p:nvPr/>
        </p:nvSpPr>
        <p:spPr>
          <a:xfrm>
            <a:off x="2225525" y="5122171"/>
            <a:ext cx="8484928" cy="1200329"/>
          </a:xfrm>
          <a:prstGeom prst="rect">
            <a:avLst/>
          </a:prstGeom>
          <a:noFill/>
        </p:spPr>
        <p:txBody>
          <a:bodyPr wrap="square" rtlCol="0">
            <a:spAutoFit/>
          </a:bodyPr>
          <a:lstStyle/>
          <a:p>
            <a:pPr marL="285750" indent="-285750">
              <a:buFont typeface="Arial" panose="020B0604020202020204" pitchFamily="34" charset="0"/>
              <a:buChar char="•"/>
            </a:pPr>
            <a:r>
              <a:rPr lang="en-GB" dirty="0"/>
              <a:t>Notice, how we only evaluate nodes at the bottom of the tree initially. This makes minimax a </a:t>
            </a:r>
            <a:r>
              <a:rPr lang="en-GB" b="1" dirty="0"/>
              <a:t>depth-first search</a:t>
            </a:r>
            <a:r>
              <a:rPr lang="en-GB" dirty="0"/>
              <a:t>.</a:t>
            </a:r>
          </a:p>
          <a:p>
            <a:pPr marL="285750" indent="-285750">
              <a:buFont typeface="Arial" panose="020B0604020202020204" pitchFamily="34" charset="0"/>
              <a:buChar char="•"/>
            </a:pPr>
            <a:r>
              <a:rPr lang="en-GB" dirty="0"/>
              <a:t>However, notice that we explore that entire tree, thus guaranteeing us optimality. This also makes it an instance of </a:t>
            </a:r>
            <a:r>
              <a:rPr lang="en-GB" b="1" dirty="0"/>
              <a:t>breadth-first search</a:t>
            </a:r>
            <a:r>
              <a:rPr lang="en-GB" dirty="0"/>
              <a:t>.</a:t>
            </a:r>
          </a:p>
        </p:txBody>
      </p:sp>
    </p:spTree>
    <p:extLst>
      <p:ext uri="{BB962C8B-B14F-4D97-AF65-F5344CB8AC3E}">
        <p14:creationId xmlns:p14="http://schemas.microsoft.com/office/powerpoint/2010/main" val="996803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51508-F8EA-4F4A-8FD6-72E18706D0B7}"/>
              </a:ext>
            </a:extLst>
          </p:cNvPr>
          <p:cNvSpPr>
            <a:spLocks noGrp="1"/>
          </p:cNvSpPr>
          <p:nvPr>
            <p:ph type="title"/>
          </p:nvPr>
        </p:nvSpPr>
        <p:spPr>
          <a:xfrm>
            <a:off x="3726025" y="325990"/>
            <a:ext cx="7729728" cy="1188720"/>
          </a:xfrm>
        </p:spPr>
        <p:txBody>
          <a:bodyPr/>
          <a:lstStyle/>
          <a:p>
            <a:r>
              <a:rPr lang="en-GB" dirty="0"/>
              <a:t>Minimax</a:t>
            </a:r>
          </a:p>
        </p:txBody>
      </p:sp>
      <p:pic>
        <p:nvPicPr>
          <p:cNvPr id="9" name="Content Placeholder 8">
            <a:extLst>
              <a:ext uri="{FF2B5EF4-FFF2-40B4-BE49-F238E27FC236}">
                <a16:creationId xmlns:a16="http://schemas.microsoft.com/office/drawing/2014/main" id="{852F8E03-56E3-4028-897A-5ED657A2A450}"/>
              </a:ext>
            </a:extLst>
          </p:cNvPr>
          <p:cNvPicPr>
            <a:picLocks noGrp="1" noChangeAspect="1"/>
          </p:cNvPicPr>
          <p:nvPr>
            <p:ph idx="1"/>
          </p:nvPr>
        </p:nvPicPr>
        <p:blipFill>
          <a:blip r:embed="rId2"/>
          <a:stretch>
            <a:fillRect/>
          </a:stretch>
        </p:blipFill>
        <p:spPr>
          <a:xfrm>
            <a:off x="414491" y="486940"/>
            <a:ext cx="2848121" cy="866820"/>
          </a:xfrm>
        </p:spPr>
      </p:pic>
      <p:pic>
        <p:nvPicPr>
          <p:cNvPr id="13" name="Picture 12">
            <a:extLst>
              <a:ext uri="{FF2B5EF4-FFF2-40B4-BE49-F238E27FC236}">
                <a16:creationId xmlns:a16="http://schemas.microsoft.com/office/drawing/2014/main" id="{60EFD16F-7C14-41B4-A1F8-D710D270FA4C}"/>
              </a:ext>
            </a:extLst>
          </p:cNvPr>
          <p:cNvPicPr>
            <a:picLocks noChangeAspect="1"/>
          </p:cNvPicPr>
          <p:nvPr/>
        </p:nvPicPr>
        <p:blipFill>
          <a:blip r:embed="rId3"/>
          <a:stretch>
            <a:fillRect/>
          </a:stretch>
        </p:blipFill>
        <p:spPr>
          <a:xfrm>
            <a:off x="239716" y="1879397"/>
            <a:ext cx="5327266" cy="2267614"/>
          </a:xfrm>
          <a:prstGeom prst="rect">
            <a:avLst/>
          </a:prstGeom>
        </p:spPr>
      </p:pic>
      <p:pic>
        <p:nvPicPr>
          <p:cNvPr id="15" name="Picture 14">
            <a:extLst>
              <a:ext uri="{FF2B5EF4-FFF2-40B4-BE49-F238E27FC236}">
                <a16:creationId xmlns:a16="http://schemas.microsoft.com/office/drawing/2014/main" id="{3ED026D4-F1C6-4CB9-9243-96388DB23308}"/>
              </a:ext>
            </a:extLst>
          </p:cNvPr>
          <p:cNvPicPr>
            <a:picLocks noChangeAspect="1"/>
          </p:cNvPicPr>
          <p:nvPr/>
        </p:nvPicPr>
        <p:blipFill>
          <a:blip r:embed="rId4"/>
          <a:stretch>
            <a:fillRect/>
          </a:stretch>
        </p:blipFill>
        <p:spPr>
          <a:xfrm>
            <a:off x="239716" y="4253501"/>
            <a:ext cx="5283968" cy="2267614"/>
          </a:xfrm>
          <a:prstGeom prst="rect">
            <a:avLst/>
          </a:prstGeom>
        </p:spPr>
      </p:pic>
      <p:pic>
        <p:nvPicPr>
          <p:cNvPr id="17" name="Picture 16">
            <a:extLst>
              <a:ext uri="{FF2B5EF4-FFF2-40B4-BE49-F238E27FC236}">
                <a16:creationId xmlns:a16="http://schemas.microsoft.com/office/drawing/2014/main" id="{363B6055-35E4-4C23-AA13-9E46B9AE8017}"/>
              </a:ext>
            </a:extLst>
          </p:cNvPr>
          <p:cNvPicPr>
            <a:picLocks noChangeAspect="1"/>
          </p:cNvPicPr>
          <p:nvPr/>
        </p:nvPicPr>
        <p:blipFill>
          <a:blip r:embed="rId5"/>
          <a:stretch>
            <a:fillRect/>
          </a:stretch>
        </p:blipFill>
        <p:spPr>
          <a:xfrm>
            <a:off x="5573444" y="1879397"/>
            <a:ext cx="6526792" cy="3678922"/>
          </a:xfrm>
          <a:prstGeom prst="rect">
            <a:avLst/>
          </a:prstGeom>
        </p:spPr>
      </p:pic>
    </p:spTree>
    <p:extLst>
      <p:ext uri="{BB962C8B-B14F-4D97-AF65-F5344CB8AC3E}">
        <p14:creationId xmlns:p14="http://schemas.microsoft.com/office/powerpoint/2010/main" val="17650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E70C2-227E-49BC-BE6F-C4A85278798E}"/>
              </a:ext>
            </a:extLst>
          </p:cNvPr>
          <p:cNvSpPr>
            <a:spLocks noGrp="1"/>
          </p:cNvSpPr>
          <p:nvPr>
            <p:ph type="title"/>
          </p:nvPr>
        </p:nvSpPr>
        <p:spPr/>
        <p:txBody>
          <a:bodyPr/>
          <a:lstStyle/>
          <a:p>
            <a:r>
              <a:rPr lang="en-GB" dirty="0"/>
              <a:t>Minimax</a:t>
            </a:r>
          </a:p>
        </p:txBody>
      </p:sp>
      <p:sp>
        <p:nvSpPr>
          <p:cNvPr id="3" name="Content Placeholder 2">
            <a:extLst>
              <a:ext uri="{FF2B5EF4-FFF2-40B4-BE49-F238E27FC236}">
                <a16:creationId xmlns:a16="http://schemas.microsoft.com/office/drawing/2014/main" id="{A10D366F-ADC8-4847-8AE5-8AC607EA95F5}"/>
              </a:ext>
            </a:extLst>
          </p:cNvPr>
          <p:cNvSpPr>
            <a:spLocks noGrp="1"/>
          </p:cNvSpPr>
          <p:nvPr>
            <p:ph idx="1"/>
          </p:nvPr>
        </p:nvSpPr>
        <p:spPr/>
        <p:txBody>
          <a:bodyPr/>
          <a:lstStyle/>
          <a:p>
            <a:r>
              <a:rPr lang="en-GB" dirty="0"/>
              <a:t>This algorithm explores all of the possible game states that could occur after the current one</a:t>
            </a:r>
          </a:p>
          <a:p>
            <a:r>
              <a:rPr lang="en-GB" dirty="0"/>
              <a:t>This guarantees that the best possible move is found</a:t>
            </a:r>
          </a:p>
          <a:p>
            <a:r>
              <a:rPr lang="en-GB" dirty="0"/>
              <a:t>Using this, we have now created a perfect tic tac toe playing AI. It will never lose at the game!</a:t>
            </a:r>
          </a:p>
          <a:p>
            <a:r>
              <a:rPr lang="en-GB" dirty="0"/>
              <a:t>We’ve now completed our design</a:t>
            </a:r>
          </a:p>
        </p:txBody>
      </p:sp>
      <p:sp>
        <p:nvSpPr>
          <p:cNvPr id="4" name="Rectangle 3">
            <a:extLst>
              <a:ext uri="{FF2B5EF4-FFF2-40B4-BE49-F238E27FC236}">
                <a16:creationId xmlns:a16="http://schemas.microsoft.com/office/drawing/2014/main" id="{0C33CCF9-A10C-4174-8F93-3B0968844747}"/>
              </a:ext>
            </a:extLst>
          </p:cNvPr>
          <p:cNvSpPr/>
          <p:nvPr/>
        </p:nvSpPr>
        <p:spPr>
          <a:xfrm>
            <a:off x="3570378" y="4919473"/>
            <a:ext cx="5207267" cy="164110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Minimax search</a:t>
            </a:r>
          </a:p>
        </p:txBody>
      </p:sp>
      <p:sp>
        <p:nvSpPr>
          <p:cNvPr id="5" name="Oval 4">
            <a:extLst>
              <a:ext uri="{FF2B5EF4-FFF2-40B4-BE49-F238E27FC236}">
                <a16:creationId xmlns:a16="http://schemas.microsoft.com/office/drawing/2014/main" id="{0C63ED81-D33A-4F90-801A-A2F5EAD5A265}"/>
              </a:ext>
            </a:extLst>
          </p:cNvPr>
          <p:cNvSpPr/>
          <p:nvPr/>
        </p:nvSpPr>
        <p:spPr>
          <a:xfrm>
            <a:off x="843222" y="5352249"/>
            <a:ext cx="1735756" cy="1094450"/>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Current Board</a:t>
            </a:r>
          </a:p>
        </p:txBody>
      </p:sp>
      <p:cxnSp>
        <p:nvCxnSpPr>
          <p:cNvPr id="6" name="Straight Arrow Connector 5">
            <a:extLst>
              <a:ext uri="{FF2B5EF4-FFF2-40B4-BE49-F238E27FC236}">
                <a16:creationId xmlns:a16="http://schemas.microsoft.com/office/drawing/2014/main" id="{93AA0F08-B675-429C-9928-56B4E39F039B}"/>
              </a:ext>
            </a:extLst>
          </p:cNvPr>
          <p:cNvCxnSpPr>
            <a:cxnSpLocks/>
            <a:stCxn id="5" idx="6"/>
          </p:cNvCxnSpPr>
          <p:nvPr/>
        </p:nvCxnSpPr>
        <p:spPr>
          <a:xfrm flipV="1">
            <a:off x="2578978" y="5808208"/>
            <a:ext cx="933648" cy="912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E29C31C7-EC24-4051-8881-A38450C96122}"/>
              </a:ext>
            </a:extLst>
          </p:cNvPr>
          <p:cNvCxnSpPr/>
          <p:nvPr/>
        </p:nvCxnSpPr>
        <p:spPr>
          <a:xfrm>
            <a:off x="8845022" y="5626930"/>
            <a:ext cx="847023" cy="673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2CF3F137-0C43-4A93-8010-513C59CD132B}"/>
              </a:ext>
            </a:extLst>
          </p:cNvPr>
          <p:cNvSpPr/>
          <p:nvPr/>
        </p:nvSpPr>
        <p:spPr>
          <a:xfrm>
            <a:off x="9769046" y="5136040"/>
            <a:ext cx="1713297" cy="1174283"/>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The best move</a:t>
            </a:r>
          </a:p>
        </p:txBody>
      </p:sp>
    </p:spTree>
    <p:extLst>
      <p:ext uri="{BB962C8B-B14F-4D97-AF65-F5344CB8AC3E}">
        <p14:creationId xmlns:p14="http://schemas.microsoft.com/office/powerpoint/2010/main" val="1601551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17C3A-E59E-4F5C-9808-AF21F19DD494}"/>
              </a:ext>
            </a:extLst>
          </p:cNvPr>
          <p:cNvSpPr>
            <a:spLocks noGrp="1"/>
          </p:cNvSpPr>
          <p:nvPr>
            <p:ph type="title"/>
          </p:nvPr>
        </p:nvSpPr>
        <p:spPr/>
        <p:txBody>
          <a:bodyPr/>
          <a:lstStyle/>
          <a:p>
            <a:r>
              <a:rPr lang="en-GB" dirty="0"/>
              <a:t>Design Limitations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981305-7775-4A32-9D00-A9B435D0CB12}"/>
                  </a:ext>
                </a:extLst>
              </p:cNvPr>
              <p:cNvSpPr>
                <a:spLocks noGrp="1"/>
              </p:cNvSpPr>
              <p:nvPr>
                <p:ph idx="1"/>
              </p:nvPr>
            </p:nvSpPr>
            <p:spPr/>
            <p:txBody>
              <a:bodyPr/>
              <a:lstStyle/>
              <a:p>
                <a:r>
                  <a:rPr lang="en-GB" dirty="0"/>
                  <a:t>This works great for noughts and crosses</a:t>
                </a:r>
              </a:p>
              <a:p>
                <a:r>
                  <a:rPr lang="en-GB" dirty="0"/>
                  <a:t>Each level of the tree is exponentially larger than the previous level. Tic Tac toe has a tree depth limit of 9. This means that our computer (which can execute billions of instructions per second) can handle this.</a:t>
                </a:r>
              </a:p>
              <a:p>
                <a:r>
                  <a:rPr lang="en-GB" dirty="0"/>
                  <a:t>Tic Tac Toe has 255, 168 possible games and thus is very easy to compute. Chess on the other hand is believed to have more legal possible games than particles in the Universe. There are believed to be </a:t>
                </a:r>
                <a14:m>
                  <m:oMath xmlns:m="http://schemas.openxmlformats.org/officeDocument/2006/math">
                    <m:sSup>
                      <m:sSupPr>
                        <m:ctrlPr>
                          <a:rPr lang="en-GB" i="1" smtClean="0">
                            <a:latin typeface="Cambria Math" panose="02040503050406030204" pitchFamily="18" charset="0"/>
                          </a:rPr>
                        </m:ctrlPr>
                      </m:sSupPr>
                      <m:e>
                        <m:r>
                          <a:rPr lang="en-GB" b="0" i="1" smtClean="0">
                            <a:latin typeface="Cambria Math" panose="02040503050406030204" pitchFamily="18" charset="0"/>
                          </a:rPr>
                          <m:t>10</m:t>
                        </m:r>
                      </m:e>
                      <m:sup>
                        <m:r>
                          <a:rPr lang="en-GB" b="0" i="1" smtClean="0">
                            <a:latin typeface="Cambria Math" panose="02040503050406030204" pitchFamily="18" charset="0"/>
                          </a:rPr>
                          <m:t>120</m:t>
                        </m:r>
                      </m:sup>
                    </m:sSup>
                  </m:oMath>
                </a14:m>
                <a:r>
                  <a:rPr lang="en-GB" dirty="0"/>
                  <a:t>	games of chess that are possible.</a:t>
                </a:r>
              </a:p>
            </p:txBody>
          </p:sp>
        </mc:Choice>
        <mc:Fallback xmlns="">
          <p:sp>
            <p:nvSpPr>
              <p:cNvPr id="3" name="Content Placeholder 2">
                <a:extLst>
                  <a:ext uri="{FF2B5EF4-FFF2-40B4-BE49-F238E27FC236}">
                    <a16:creationId xmlns:a16="http://schemas.microsoft.com/office/drawing/2014/main" id="{9F981305-7775-4A32-9D00-A9B435D0CB12}"/>
                  </a:ext>
                </a:extLst>
              </p:cNvPr>
              <p:cNvSpPr>
                <a:spLocks noGrp="1" noRot="1" noChangeAspect="1" noMove="1" noResize="1" noEditPoints="1" noAdjustHandles="1" noChangeArrowheads="1" noChangeShapeType="1" noTextEdit="1"/>
              </p:cNvSpPr>
              <p:nvPr>
                <p:ph idx="1"/>
              </p:nvPr>
            </p:nvSpPr>
            <p:spPr>
              <a:blipFill>
                <a:blip r:embed="rId2"/>
                <a:stretch>
                  <a:fillRect l="-473" t="-1179" r="-789"/>
                </a:stretch>
              </a:blipFill>
            </p:spPr>
            <p:txBody>
              <a:bodyPr/>
              <a:lstStyle/>
              <a:p>
                <a:r>
                  <a:rPr lang="en-GB">
                    <a:noFill/>
                  </a:rPr>
                  <a:t> </a:t>
                </a:r>
              </a:p>
            </p:txBody>
          </p:sp>
        </mc:Fallback>
      </mc:AlternateContent>
    </p:spTree>
    <p:extLst>
      <p:ext uri="{BB962C8B-B14F-4D97-AF65-F5344CB8AC3E}">
        <p14:creationId xmlns:p14="http://schemas.microsoft.com/office/powerpoint/2010/main" val="2208047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2B3C0-5EB2-45E7-A166-099DBEEEE263}"/>
              </a:ext>
            </a:extLst>
          </p:cNvPr>
          <p:cNvSpPr>
            <a:spLocks noGrp="1"/>
          </p:cNvSpPr>
          <p:nvPr>
            <p:ph type="title"/>
          </p:nvPr>
        </p:nvSpPr>
        <p:spPr>
          <a:xfrm>
            <a:off x="2231136" y="974966"/>
            <a:ext cx="7729728" cy="1188720"/>
          </a:xfrm>
        </p:spPr>
        <p:txBody>
          <a:bodyPr/>
          <a:lstStyle/>
          <a:p>
            <a:r>
              <a:rPr lang="en-GB" dirty="0"/>
              <a:t>Tic Tac Toe</a:t>
            </a:r>
          </a:p>
        </p:txBody>
      </p:sp>
      <p:sp>
        <p:nvSpPr>
          <p:cNvPr id="3" name="Content Placeholder 2">
            <a:extLst>
              <a:ext uri="{FF2B5EF4-FFF2-40B4-BE49-F238E27FC236}">
                <a16:creationId xmlns:a16="http://schemas.microsoft.com/office/drawing/2014/main" id="{2E031CFC-49A8-4682-8018-5EFAB0EAB65B}"/>
              </a:ext>
            </a:extLst>
          </p:cNvPr>
          <p:cNvSpPr>
            <a:spLocks noGrp="1"/>
          </p:cNvSpPr>
          <p:nvPr>
            <p:ph idx="1"/>
          </p:nvPr>
        </p:nvSpPr>
        <p:spPr/>
        <p:txBody>
          <a:bodyPr/>
          <a:lstStyle/>
          <a:p>
            <a:r>
              <a:rPr lang="en-GB" dirty="0"/>
              <a:t>In Tic Tac Toe (also known as Noughts and Crosses!) two players take into in turn to either play a cross or a nought.</a:t>
            </a:r>
          </a:p>
          <a:p>
            <a:r>
              <a:rPr lang="en-GB" dirty="0"/>
              <a:t>The first player to have a horizontal, vertical or diagonal line of one symbol wins.</a:t>
            </a:r>
          </a:p>
          <a:p>
            <a:r>
              <a:rPr lang="en-GB" dirty="0"/>
              <a:t>If neither player manages a line, the game ends in a draw.</a:t>
            </a:r>
          </a:p>
        </p:txBody>
      </p:sp>
    </p:spTree>
    <p:extLst>
      <p:ext uri="{BB962C8B-B14F-4D97-AF65-F5344CB8AC3E}">
        <p14:creationId xmlns:p14="http://schemas.microsoft.com/office/powerpoint/2010/main" val="3337130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4C17C3A-E59E-4F5C-9808-AF21F19DD494}"/>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p>
                        <m:sSupPr>
                          <m:ctrlPr>
                            <a:rPr lang="en-GB" i="1" smtClean="0">
                              <a:latin typeface="Cambria Math" panose="02040503050406030204" pitchFamily="18" charset="0"/>
                            </a:rPr>
                          </m:ctrlPr>
                        </m:sSupPr>
                        <m:e>
                          <m:r>
                            <a:rPr lang="en-GB" b="0" i="1" smtClean="0">
                              <a:latin typeface="Cambria Math" panose="02040503050406030204" pitchFamily="18" charset="0"/>
                            </a:rPr>
                            <m:t>10</m:t>
                          </m:r>
                        </m:e>
                        <m:sup>
                          <m:r>
                            <a:rPr lang="en-GB" b="0" i="1" smtClean="0">
                              <a:latin typeface="Cambria Math" panose="02040503050406030204" pitchFamily="18" charset="0"/>
                            </a:rPr>
                            <m:t>120</m:t>
                          </m:r>
                        </m:sup>
                      </m:sSup>
                    </m:oMath>
                  </m:oMathPara>
                </a14:m>
                <a:endParaRPr lang="en-GB" dirty="0"/>
              </a:p>
            </p:txBody>
          </p:sp>
        </mc:Choice>
        <mc:Fallback xmlns="">
          <p:sp>
            <p:nvSpPr>
              <p:cNvPr id="2" name="Title 1">
                <a:extLst>
                  <a:ext uri="{FF2B5EF4-FFF2-40B4-BE49-F238E27FC236}">
                    <a16:creationId xmlns:a16="http://schemas.microsoft.com/office/drawing/2014/main" id="{F4C17C3A-E59E-4F5C-9808-AF21F19DD494}"/>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9F981305-7775-4A32-9D00-A9B435D0CB12}"/>
              </a:ext>
            </a:extLst>
          </p:cNvPr>
          <p:cNvSpPr>
            <a:spLocks noGrp="1"/>
          </p:cNvSpPr>
          <p:nvPr>
            <p:ph idx="1"/>
          </p:nvPr>
        </p:nvSpPr>
        <p:spPr>
          <a:xfrm>
            <a:off x="2231136" y="2638044"/>
            <a:ext cx="7729728" cy="3603507"/>
          </a:xfrm>
        </p:spPr>
        <p:txBody>
          <a:bodyPr/>
          <a:lstStyle/>
          <a:p>
            <a:r>
              <a:rPr lang="en-GB" dirty="0"/>
              <a:t>1000000000000000000000000000000000000000000000000000000000000000000000000000000000000000000000000000000000000000000000000 games of chess!</a:t>
            </a:r>
          </a:p>
          <a:p>
            <a:r>
              <a:rPr lang="en-GB" dirty="0"/>
              <a:t>Clearly no computer can handle this. Hence, we need to adapt our algorithm to be more domain generalisable.</a:t>
            </a:r>
          </a:p>
          <a:p>
            <a:r>
              <a:rPr lang="en-GB" dirty="0"/>
              <a:t>In many cases, there may be a series of moves that lead to the same position (or a symmetric position), these can be cached and accessed when needed.</a:t>
            </a:r>
          </a:p>
          <a:p>
            <a:r>
              <a:rPr lang="en-GB" dirty="0"/>
              <a:t>However, with clever pruning, we can avoid looking at </a:t>
            </a:r>
            <a:r>
              <a:rPr lang="en-GB" b="1" dirty="0"/>
              <a:t>every</a:t>
            </a:r>
            <a:r>
              <a:rPr lang="en-GB" dirty="0"/>
              <a:t> possible board state. This is known as alpha-beta pruning.</a:t>
            </a:r>
          </a:p>
        </p:txBody>
      </p:sp>
    </p:spTree>
    <p:extLst>
      <p:ext uri="{BB962C8B-B14F-4D97-AF65-F5344CB8AC3E}">
        <p14:creationId xmlns:p14="http://schemas.microsoft.com/office/powerpoint/2010/main" val="350201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7AA76-3B16-49E3-8E70-299BA362F762}"/>
              </a:ext>
            </a:extLst>
          </p:cNvPr>
          <p:cNvSpPr>
            <a:spLocks noGrp="1"/>
          </p:cNvSpPr>
          <p:nvPr>
            <p:ph type="title"/>
          </p:nvPr>
        </p:nvSpPr>
        <p:spPr>
          <a:xfrm>
            <a:off x="2020516" y="132485"/>
            <a:ext cx="7729728" cy="1188720"/>
          </a:xfrm>
        </p:spPr>
        <p:txBody>
          <a:bodyPr/>
          <a:lstStyle/>
          <a:p>
            <a:r>
              <a:rPr lang="en-GB" dirty="0"/>
              <a:t>Alpha-Beta Pruning</a:t>
            </a:r>
          </a:p>
        </p:txBody>
      </p:sp>
      <p:sp>
        <p:nvSpPr>
          <p:cNvPr id="3" name="Content Placeholder 2">
            <a:extLst>
              <a:ext uri="{FF2B5EF4-FFF2-40B4-BE49-F238E27FC236}">
                <a16:creationId xmlns:a16="http://schemas.microsoft.com/office/drawing/2014/main" id="{B749D518-F8B3-44A0-BAEB-F4C2BB190D92}"/>
              </a:ext>
            </a:extLst>
          </p:cNvPr>
          <p:cNvSpPr>
            <a:spLocks noGrp="1"/>
          </p:cNvSpPr>
          <p:nvPr>
            <p:ph idx="1"/>
          </p:nvPr>
        </p:nvSpPr>
        <p:spPr/>
        <p:txBody>
          <a:bodyPr/>
          <a:lstStyle/>
          <a:p>
            <a:endParaRPr lang="en-GB" dirty="0"/>
          </a:p>
        </p:txBody>
      </p:sp>
      <p:pic>
        <p:nvPicPr>
          <p:cNvPr id="5" name="Picture 4">
            <a:extLst>
              <a:ext uri="{FF2B5EF4-FFF2-40B4-BE49-F238E27FC236}">
                <a16:creationId xmlns:a16="http://schemas.microsoft.com/office/drawing/2014/main" id="{9794B011-DE54-4B38-BF2A-821FB45D9477}"/>
              </a:ext>
            </a:extLst>
          </p:cNvPr>
          <p:cNvPicPr>
            <a:picLocks noChangeAspect="1"/>
          </p:cNvPicPr>
          <p:nvPr/>
        </p:nvPicPr>
        <p:blipFill>
          <a:blip r:embed="rId2"/>
          <a:stretch>
            <a:fillRect/>
          </a:stretch>
        </p:blipFill>
        <p:spPr>
          <a:xfrm>
            <a:off x="2156023" y="1484616"/>
            <a:ext cx="7749364" cy="5240899"/>
          </a:xfrm>
          <a:prstGeom prst="rect">
            <a:avLst/>
          </a:prstGeom>
        </p:spPr>
      </p:pic>
      <p:sp>
        <p:nvSpPr>
          <p:cNvPr id="6" name="TextBox 5">
            <a:extLst>
              <a:ext uri="{FF2B5EF4-FFF2-40B4-BE49-F238E27FC236}">
                <a16:creationId xmlns:a16="http://schemas.microsoft.com/office/drawing/2014/main" id="{B4ED5EED-D326-4950-9B0C-C47DB79DAC0D}"/>
              </a:ext>
            </a:extLst>
          </p:cNvPr>
          <p:cNvSpPr txBox="1"/>
          <p:nvPr/>
        </p:nvSpPr>
        <p:spPr>
          <a:xfrm>
            <a:off x="215757" y="1484616"/>
            <a:ext cx="1525713" cy="369332"/>
          </a:xfrm>
          <a:prstGeom prst="rect">
            <a:avLst/>
          </a:prstGeom>
          <a:noFill/>
        </p:spPr>
        <p:txBody>
          <a:bodyPr wrap="square" rtlCol="0">
            <a:spAutoFit/>
          </a:bodyPr>
          <a:lstStyle/>
          <a:p>
            <a:r>
              <a:rPr lang="en-GB" b="1" dirty="0"/>
              <a:t>Max</a:t>
            </a:r>
          </a:p>
        </p:txBody>
      </p:sp>
      <p:sp>
        <p:nvSpPr>
          <p:cNvPr id="7" name="TextBox 6">
            <a:extLst>
              <a:ext uri="{FF2B5EF4-FFF2-40B4-BE49-F238E27FC236}">
                <a16:creationId xmlns:a16="http://schemas.microsoft.com/office/drawing/2014/main" id="{D5BC897D-103C-4EBB-BF4A-4B5B25D349C6}"/>
              </a:ext>
            </a:extLst>
          </p:cNvPr>
          <p:cNvSpPr txBox="1"/>
          <p:nvPr/>
        </p:nvSpPr>
        <p:spPr>
          <a:xfrm>
            <a:off x="172948" y="2926423"/>
            <a:ext cx="1525713" cy="369332"/>
          </a:xfrm>
          <a:prstGeom prst="rect">
            <a:avLst/>
          </a:prstGeom>
          <a:noFill/>
        </p:spPr>
        <p:txBody>
          <a:bodyPr wrap="square" rtlCol="0">
            <a:spAutoFit/>
          </a:bodyPr>
          <a:lstStyle/>
          <a:p>
            <a:r>
              <a:rPr lang="en-GB" b="1" dirty="0"/>
              <a:t>Min</a:t>
            </a:r>
          </a:p>
        </p:txBody>
      </p:sp>
      <p:sp>
        <p:nvSpPr>
          <p:cNvPr id="8" name="TextBox 7">
            <a:extLst>
              <a:ext uri="{FF2B5EF4-FFF2-40B4-BE49-F238E27FC236}">
                <a16:creationId xmlns:a16="http://schemas.microsoft.com/office/drawing/2014/main" id="{AE551BF4-1B53-4BBE-B9BF-D9CBC343D65C}"/>
              </a:ext>
            </a:extLst>
          </p:cNvPr>
          <p:cNvSpPr txBox="1"/>
          <p:nvPr/>
        </p:nvSpPr>
        <p:spPr>
          <a:xfrm>
            <a:off x="182643" y="4486383"/>
            <a:ext cx="1525713" cy="369332"/>
          </a:xfrm>
          <a:prstGeom prst="rect">
            <a:avLst/>
          </a:prstGeom>
          <a:noFill/>
        </p:spPr>
        <p:txBody>
          <a:bodyPr wrap="square" rtlCol="0">
            <a:spAutoFit/>
          </a:bodyPr>
          <a:lstStyle/>
          <a:p>
            <a:r>
              <a:rPr lang="en-GB" b="1" dirty="0"/>
              <a:t>Max</a:t>
            </a:r>
          </a:p>
        </p:txBody>
      </p:sp>
      <p:sp>
        <p:nvSpPr>
          <p:cNvPr id="9" name="TextBox 8">
            <a:extLst>
              <a:ext uri="{FF2B5EF4-FFF2-40B4-BE49-F238E27FC236}">
                <a16:creationId xmlns:a16="http://schemas.microsoft.com/office/drawing/2014/main" id="{06060C39-04D0-42A2-B62E-49AA61C20E45}"/>
              </a:ext>
            </a:extLst>
          </p:cNvPr>
          <p:cNvSpPr txBox="1"/>
          <p:nvPr/>
        </p:nvSpPr>
        <p:spPr>
          <a:xfrm>
            <a:off x="218372" y="6200455"/>
            <a:ext cx="1525713" cy="369332"/>
          </a:xfrm>
          <a:prstGeom prst="rect">
            <a:avLst/>
          </a:prstGeom>
          <a:noFill/>
        </p:spPr>
        <p:txBody>
          <a:bodyPr wrap="square" rtlCol="0">
            <a:spAutoFit/>
          </a:bodyPr>
          <a:lstStyle/>
          <a:p>
            <a:r>
              <a:rPr lang="en-GB" b="1" dirty="0"/>
              <a:t>Min</a:t>
            </a:r>
          </a:p>
        </p:txBody>
      </p:sp>
      <p:sp>
        <p:nvSpPr>
          <p:cNvPr id="10" name="TextBox 9">
            <a:extLst>
              <a:ext uri="{FF2B5EF4-FFF2-40B4-BE49-F238E27FC236}">
                <a16:creationId xmlns:a16="http://schemas.microsoft.com/office/drawing/2014/main" id="{1C5D6188-99E8-4EEC-8BB9-F580A693703A}"/>
              </a:ext>
            </a:extLst>
          </p:cNvPr>
          <p:cNvSpPr txBox="1"/>
          <p:nvPr/>
        </p:nvSpPr>
        <p:spPr>
          <a:xfrm>
            <a:off x="10376898" y="46233"/>
            <a:ext cx="1720921" cy="600164"/>
          </a:xfrm>
          <a:prstGeom prst="rect">
            <a:avLst/>
          </a:prstGeom>
          <a:solidFill>
            <a:schemeClr val="accent1">
              <a:lumMod val="20000"/>
              <a:lumOff val="80000"/>
            </a:schemeClr>
          </a:solidFill>
          <a:ln>
            <a:solidFill>
              <a:schemeClr val="tx1"/>
            </a:solidFill>
          </a:ln>
        </p:spPr>
        <p:txBody>
          <a:bodyPr wrap="square" rtlCol="0">
            <a:spAutoFit/>
          </a:bodyPr>
          <a:lstStyle/>
          <a:p>
            <a:r>
              <a:rPr lang="en-GB" sz="1100" dirty="0"/>
              <a:t>Credit: Sebastian </a:t>
            </a:r>
            <a:r>
              <a:rPr lang="en-GB" sz="1100" dirty="0" err="1"/>
              <a:t>Lague</a:t>
            </a:r>
            <a:r>
              <a:rPr lang="en-GB" sz="1100" dirty="0"/>
              <a:t>  https://youtu.be/l-hh51ncgDI</a:t>
            </a:r>
          </a:p>
        </p:txBody>
      </p:sp>
    </p:spTree>
    <p:extLst>
      <p:ext uri="{BB962C8B-B14F-4D97-AF65-F5344CB8AC3E}">
        <p14:creationId xmlns:p14="http://schemas.microsoft.com/office/powerpoint/2010/main" val="20476069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7AA76-3B16-49E3-8E70-299BA362F762}"/>
              </a:ext>
            </a:extLst>
          </p:cNvPr>
          <p:cNvSpPr>
            <a:spLocks noGrp="1"/>
          </p:cNvSpPr>
          <p:nvPr>
            <p:ph type="title"/>
          </p:nvPr>
        </p:nvSpPr>
        <p:spPr>
          <a:xfrm>
            <a:off x="2020516" y="132485"/>
            <a:ext cx="7729728" cy="1188720"/>
          </a:xfrm>
        </p:spPr>
        <p:txBody>
          <a:bodyPr/>
          <a:lstStyle/>
          <a:p>
            <a:r>
              <a:rPr lang="en-GB" dirty="0"/>
              <a:t>Alpha-Beta Pruning</a:t>
            </a:r>
          </a:p>
        </p:txBody>
      </p:sp>
      <p:sp>
        <p:nvSpPr>
          <p:cNvPr id="3" name="Content Placeholder 2">
            <a:extLst>
              <a:ext uri="{FF2B5EF4-FFF2-40B4-BE49-F238E27FC236}">
                <a16:creationId xmlns:a16="http://schemas.microsoft.com/office/drawing/2014/main" id="{B749D518-F8B3-44A0-BAEB-F4C2BB190D92}"/>
              </a:ext>
            </a:extLst>
          </p:cNvPr>
          <p:cNvSpPr>
            <a:spLocks noGrp="1"/>
          </p:cNvSpPr>
          <p:nvPr>
            <p:ph idx="1"/>
          </p:nvPr>
        </p:nvSpPr>
        <p:spPr/>
        <p:txBody>
          <a:bodyPr/>
          <a:lstStyle/>
          <a:p>
            <a:endParaRPr lang="en-GB" dirty="0"/>
          </a:p>
        </p:txBody>
      </p:sp>
      <p:sp>
        <p:nvSpPr>
          <p:cNvPr id="6" name="TextBox 5">
            <a:extLst>
              <a:ext uri="{FF2B5EF4-FFF2-40B4-BE49-F238E27FC236}">
                <a16:creationId xmlns:a16="http://schemas.microsoft.com/office/drawing/2014/main" id="{B4ED5EED-D326-4950-9B0C-C47DB79DAC0D}"/>
              </a:ext>
            </a:extLst>
          </p:cNvPr>
          <p:cNvSpPr txBox="1"/>
          <p:nvPr/>
        </p:nvSpPr>
        <p:spPr>
          <a:xfrm>
            <a:off x="215757" y="1484616"/>
            <a:ext cx="1525713" cy="369332"/>
          </a:xfrm>
          <a:prstGeom prst="rect">
            <a:avLst/>
          </a:prstGeom>
          <a:noFill/>
        </p:spPr>
        <p:txBody>
          <a:bodyPr wrap="square" rtlCol="0">
            <a:spAutoFit/>
          </a:bodyPr>
          <a:lstStyle/>
          <a:p>
            <a:r>
              <a:rPr lang="en-GB" b="1" dirty="0"/>
              <a:t>Max</a:t>
            </a:r>
          </a:p>
        </p:txBody>
      </p:sp>
      <p:sp>
        <p:nvSpPr>
          <p:cNvPr id="7" name="TextBox 6">
            <a:extLst>
              <a:ext uri="{FF2B5EF4-FFF2-40B4-BE49-F238E27FC236}">
                <a16:creationId xmlns:a16="http://schemas.microsoft.com/office/drawing/2014/main" id="{D5BC897D-103C-4EBB-BF4A-4B5B25D349C6}"/>
              </a:ext>
            </a:extLst>
          </p:cNvPr>
          <p:cNvSpPr txBox="1"/>
          <p:nvPr/>
        </p:nvSpPr>
        <p:spPr>
          <a:xfrm>
            <a:off x="172948" y="2926423"/>
            <a:ext cx="1525713" cy="369332"/>
          </a:xfrm>
          <a:prstGeom prst="rect">
            <a:avLst/>
          </a:prstGeom>
          <a:noFill/>
        </p:spPr>
        <p:txBody>
          <a:bodyPr wrap="square" rtlCol="0">
            <a:spAutoFit/>
          </a:bodyPr>
          <a:lstStyle/>
          <a:p>
            <a:r>
              <a:rPr lang="en-GB" b="1" dirty="0"/>
              <a:t>Min</a:t>
            </a:r>
          </a:p>
        </p:txBody>
      </p:sp>
      <p:sp>
        <p:nvSpPr>
          <p:cNvPr id="8" name="TextBox 7">
            <a:extLst>
              <a:ext uri="{FF2B5EF4-FFF2-40B4-BE49-F238E27FC236}">
                <a16:creationId xmlns:a16="http://schemas.microsoft.com/office/drawing/2014/main" id="{AE551BF4-1B53-4BBE-B9BF-D9CBC343D65C}"/>
              </a:ext>
            </a:extLst>
          </p:cNvPr>
          <p:cNvSpPr txBox="1"/>
          <p:nvPr/>
        </p:nvSpPr>
        <p:spPr>
          <a:xfrm>
            <a:off x="182643" y="4486383"/>
            <a:ext cx="1525713" cy="369332"/>
          </a:xfrm>
          <a:prstGeom prst="rect">
            <a:avLst/>
          </a:prstGeom>
          <a:noFill/>
        </p:spPr>
        <p:txBody>
          <a:bodyPr wrap="square" rtlCol="0">
            <a:spAutoFit/>
          </a:bodyPr>
          <a:lstStyle/>
          <a:p>
            <a:r>
              <a:rPr lang="en-GB" b="1" dirty="0"/>
              <a:t>Max</a:t>
            </a:r>
          </a:p>
        </p:txBody>
      </p:sp>
      <p:sp>
        <p:nvSpPr>
          <p:cNvPr id="9" name="TextBox 8">
            <a:extLst>
              <a:ext uri="{FF2B5EF4-FFF2-40B4-BE49-F238E27FC236}">
                <a16:creationId xmlns:a16="http://schemas.microsoft.com/office/drawing/2014/main" id="{06060C39-04D0-42A2-B62E-49AA61C20E45}"/>
              </a:ext>
            </a:extLst>
          </p:cNvPr>
          <p:cNvSpPr txBox="1"/>
          <p:nvPr/>
        </p:nvSpPr>
        <p:spPr>
          <a:xfrm>
            <a:off x="218372" y="6200455"/>
            <a:ext cx="1525713" cy="369332"/>
          </a:xfrm>
          <a:prstGeom prst="rect">
            <a:avLst/>
          </a:prstGeom>
          <a:noFill/>
        </p:spPr>
        <p:txBody>
          <a:bodyPr wrap="square" rtlCol="0">
            <a:spAutoFit/>
          </a:bodyPr>
          <a:lstStyle/>
          <a:p>
            <a:r>
              <a:rPr lang="en-GB" b="1" dirty="0"/>
              <a:t>Min</a:t>
            </a:r>
          </a:p>
        </p:txBody>
      </p:sp>
      <p:sp>
        <p:nvSpPr>
          <p:cNvPr id="10" name="TextBox 9">
            <a:extLst>
              <a:ext uri="{FF2B5EF4-FFF2-40B4-BE49-F238E27FC236}">
                <a16:creationId xmlns:a16="http://schemas.microsoft.com/office/drawing/2014/main" id="{1C5D6188-99E8-4EEC-8BB9-F580A693703A}"/>
              </a:ext>
            </a:extLst>
          </p:cNvPr>
          <p:cNvSpPr txBox="1"/>
          <p:nvPr/>
        </p:nvSpPr>
        <p:spPr>
          <a:xfrm>
            <a:off x="10376898" y="46233"/>
            <a:ext cx="1720921" cy="600164"/>
          </a:xfrm>
          <a:prstGeom prst="rect">
            <a:avLst/>
          </a:prstGeom>
          <a:solidFill>
            <a:schemeClr val="accent1">
              <a:lumMod val="20000"/>
              <a:lumOff val="80000"/>
            </a:schemeClr>
          </a:solidFill>
          <a:ln>
            <a:solidFill>
              <a:schemeClr val="tx1"/>
            </a:solidFill>
          </a:ln>
        </p:spPr>
        <p:txBody>
          <a:bodyPr wrap="square" rtlCol="0">
            <a:spAutoFit/>
          </a:bodyPr>
          <a:lstStyle/>
          <a:p>
            <a:r>
              <a:rPr lang="en-GB" sz="1100" dirty="0"/>
              <a:t>Credit: Sebastian </a:t>
            </a:r>
            <a:r>
              <a:rPr lang="en-GB" sz="1100" dirty="0" err="1"/>
              <a:t>Lague</a:t>
            </a:r>
            <a:r>
              <a:rPr lang="en-GB" sz="1100" dirty="0"/>
              <a:t>  https://youtu.be/l-hh51ncgDI</a:t>
            </a:r>
          </a:p>
        </p:txBody>
      </p:sp>
      <p:pic>
        <p:nvPicPr>
          <p:cNvPr id="11" name="Picture 10">
            <a:extLst>
              <a:ext uri="{FF2B5EF4-FFF2-40B4-BE49-F238E27FC236}">
                <a16:creationId xmlns:a16="http://schemas.microsoft.com/office/drawing/2014/main" id="{F123EF12-101E-4284-8009-63BBA864FDB8}"/>
              </a:ext>
            </a:extLst>
          </p:cNvPr>
          <p:cNvPicPr>
            <a:picLocks noChangeAspect="1"/>
          </p:cNvPicPr>
          <p:nvPr/>
        </p:nvPicPr>
        <p:blipFill>
          <a:blip r:embed="rId2"/>
          <a:stretch>
            <a:fillRect/>
          </a:stretch>
        </p:blipFill>
        <p:spPr>
          <a:xfrm>
            <a:off x="2020516" y="1371318"/>
            <a:ext cx="8001411" cy="5486682"/>
          </a:xfrm>
          <a:prstGeom prst="rect">
            <a:avLst/>
          </a:prstGeom>
        </p:spPr>
      </p:pic>
    </p:spTree>
    <p:extLst>
      <p:ext uri="{BB962C8B-B14F-4D97-AF65-F5344CB8AC3E}">
        <p14:creationId xmlns:p14="http://schemas.microsoft.com/office/powerpoint/2010/main" val="15612899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7AA76-3B16-49E3-8E70-299BA362F762}"/>
              </a:ext>
            </a:extLst>
          </p:cNvPr>
          <p:cNvSpPr>
            <a:spLocks noGrp="1"/>
          </p:cNvSpPr>
          <p:nvPr>
            <p:ph type="title"/>
          </p:nvPr>
        </p:nvSpPr>
        <p:spPr>
          <a:xfrm>
            <a:off x="2020516" y="132485"/>
            <a:ext cx="7729728" cy="1188720"/>
          </a:xfrm>
        </p:spPr>
        <p:txBody>
          <a:bodyPr/>
          <a:lstStyle/>
          <a:p>
            <a:r>
              <a:rPr lang="en-GB" dirty="0"/>
              <a:t>Alpha-Beta Pruning</a:t>
            </a:r>
          </a:p>
        </p:txBody>
      </p:sp>
      <p:sp>
        <p:nvSpPr>
          <p:cNvPr id="3" name="Content Placeholder 2">
            <a:extLst>
              <a:ext uri="{FF2B5EF4-FFF2-40B4-BE49-F238E27FC236}">
                <a16:creationId xmlns:a16="http://schemas.microsoft.com/office/drawing/2014/main" id="{B749D518-F8B3-44A0-BAEB-F4C2BB190D92}"/>
              </a:ext>
            </a:extLst>
          </p:cNvPr>
          <p:cNvSpPr>
            <a:spLocks noGrp="1"/>
          </p:cNvSpPr>
          <p:nvPr>
            <p:ph idx="1"/>
          </p:nvPr>
        </p:nvSpPr>
        <p:spPr/>
        <p:txBody>
          <a:bodyPr/>
          <a:lstStyle/>
          <a:p>
            <a:endParaRPr lang="en-GB" dirty="0"/>
          </a:p>
        </p:txBody>
      </p:sp>
      <p:sp>
        <p:nvSpPr>
          <p:cNvPr id="6" name="TextBox 5">
            <a:extLst>
              <a:ext uri="{FF2B5EF4-FFF2-40B4-BE49-F238E27FC236}">
                <a16:creationId xmlns:a16="http://schemas.microsoft.com/office/drawing/2014/main" id="{B4ED5EED-D326-4950-9B0C-C47DB79DAC0D}"/>
              </a:ext>
            </a:extLst>
          </p:cNvPr>
          <p:cNvSpPr txBox="1"/>
          <p:nvPr/>
        </p:nvSpPr>
        <p:spPr>
          <a:xfrm>
            <a:off x="215757" y="1484616"/>
            <a:ext cx="1525713" cy="369332"/>
          </a:xfrm>
          <a:prstGeom prst="rect">
            <a:avLst/>
          </a:prstGeom>
          <a:noFill/>
        </p:spPr>
        <p:txBody>
          <a:bodyPr wrap="square" rtlCol="0">
            <a:spAutoFit/>
          </a:bodyPr>
          <a:lstStyle/>
          <a:p>
            <a:r>
              <a:rPr lang="en-GB" b="1" dirty="0"/>
              <a:t>Max</a:t>
            </a:r>
          </a:p>
        </p:txBody>
      </p:sp>
      <p:sp>
        <p:nvSpPr>
          <p:cNvPr id="7" name="TextBox 6">
            <a:extLst>
              <a:ext uri="{FF2B5EF4-FFF2-40B4-BE49-F238E27FC236}">
                <a16:creationId xmlns:a16="http://schemas.microsoft.com/office/drawing/2014/main" id="{D5BC897D-103C-4EBB-BF4A-4B5B25D349C6}"/>
              </a:ext>
            </a:extLst>
          </p:cNvPr>
          <p:cNvSpPr txBox="1"/>
          <p:nvPr/>
        </p:nvSpPr>
        <p:spPr>
          <a:xfrm>
            <a:off x="172948" y="2926423"/>
            <a:ext cx="1525713" cy="369332"/>
          </a:xfrm>
          <a:prstGeom prst="rect">
            <a:avLst/>
          </a:prstGeom>
          <a:noFill/>
        </p:spPr>
        <p:txBody>
          <a:bodyPr wrap="square" rtlCol="0">
            <a:spAutoFit/>
          </a:bodyPr>
          <a:lstStyle/>
          <a:p>
            <a:r>
              <a:rPr lang="en-GB" b="1" dirty="0"/>
              <a:t>Min</a:t>
            </a:r>
          </a:p>
        </p:txBody>
      </p:sp>
      <p:sp>
        <p:nvSpPr>
          <p:cNvPr id="8" name="TextBox 7">
            <a:extLst>
              <a:ext uri="{FF2B5EF4-FFF2-40B4-BE49-F238E27FC236}">
                <a16:creationId xmlns:a16="http://schemas.microsoft.com/office/drawing/2014/main" id="{AE551BF4-1B53-4BBE-B9BF-D9CBC343D65C}"/>
              </a:ext>
            </a:extLst>
          </p:cNvPr>
          <p:cNvSpPr txBox="1"/>
          <p:nvPr/>
        </p:nvSpPr>
        <p:spPr>
          <a:xfrm>
            <a:off x="182643" y="4486383"/>
            <a:ext cx="1525713" cy="369332"/>
          </a:xfrm>
          <a:prstGeom prst="rect">
            <a:avLst/>
          </a:prstGeom>
          <a:noFill/>
        </p:spPr>
        <p:txBody>
          <a:bodyPr wrap="square" rtlCol="0">
            <a:spAutoFit/>
          </a:bodyPr>
          <a:lstStyle/>
          <a:p>
            <a:r>
              <a:rPr lang="en-GB" b="1" dirty="0"/>
              <a:t>Max</a:t>
            </a:r>
          </a:p>
        </p:txBody>
      </p:sp>
      <p:sp>
        <p:nvSpPr>
          <p:cNvPr id="9" name="TextBox 8">
            <a:extLst>
              <a:ext uri="{FF2B5EF4-FFF2-40B4-BE49-F238E27FC236}">
                <a16:creationId xmlns:a16="http://schemas.microsoft.com/office/drawing/2014/main" id="{06060C39-04D0-42A2-B62E-49AA61C20E45}"/>
              </a:ext>
            </a:extLst>
          </p:cNvPr>
          <p:cNvSpPr txBox="1"/>
          <p:nvPr/>
        </p:nvSpPr>
        <p:spPr>
          <a:xfrm>
            <a:off x="218372" y="6200455"/>
            <a:ext cx="1525713" cy="369332"/>
          </a:xfrm>
          <a:prstGeom prst="rect">
            <a:avLst/>
          </a:prstGeom>
          <a:noFill/>
        </p:spPr>
        <p:txBody>
          <a:bodyPr wrap="square" rtlCol="0">
            <a:spAutoFit/>
          </a:bodyPr>
          <a:lstStyle/>
          <a:p>
            <a:r>
              <a:rPr lang="en-GB" b="1" dirty="0"/>
              <a:t>Min</a:t>
            </a:r>
          </a:p>
        </p:txBody>
      </p:sp>
      <p:sp>
        <p:nvSpPr>
          <p:cNvPr id="10" name="TextBox 9">
            <a:extLst>
              <a:ext uri="{FF2B5EF4-FFF2-40B4-BE49-F238E27FC236}">
                <a16:creationId xmlns:a16="http://schemas.microsoft.com/office/drawing/2014/main" id="{1C5D6188-99E8-4EEC-8BB9-F580A693703A}"/>
              </a:ext>
            </a:extLst>
          </p:cNvPr>
          <p:cNvSpPr txBox="1"/>
          <p:nvPr/>
        </p:nvSpPr>
        <p:spPr>
          <a:xfrm>
            <a:off x="10376898" y="46233"/>
            <a:ext cx="1720921" cy="600164"/>
          </a:xfrm>
          <a:prstGeom prst="rect">
            <a:avLst/>
          </a:prstGeom>
          <a:solidFill>
            <a:schemeClr val="accent1">
              <a:lumMod val="20000"/>
              <a:lumOff val="80000"/>
            </a:schemeClr>
          </a:solidFill>
          <a:ln>
            <a:solidFill>
              <a:schemeClr val="tx1"/>
            </a:solidFill>
          </a:ln>
        </p:spPr>
        <p:txBody>
          <a:bodyPr wrap="square" rtlCol="0">
            <a:spAutoFit/>
          </a:bodyPr>
          <a:lstStyle/>
          <a:p>
            <a:r>
              <a:rPr lang="en-GB" sz="1100" dirty="0"/>
              <a:t>Credit: Sebastian </a:t>
            </a:r>
            <a:r>
              <a:rPr lang="en-GB" sz="1100" dirty="0" err="1"/>
              <a:t>Lague</a:t>
            </a:r>
            <a:r>
              <a:rPr lang="en-GB" sz="1100" dirty="0"/>
              <a:t>  https://youtu.be/l-hh51ncgDI</a:t>
            </a:r>
          </a:p>
        </p:txBody>
      </p:sp>
      <p:pic>
        <p:nvPicPr>
          <p:cNvPr id="5" name="Picture 4">
            <a:extLst>
              <a:ext uri="{FF2B5EF4-FFF2-40B4-BE49-F238E27FC236}">
                <a16:creationId xmlns:a16="http://schemas.microsoft.com/office/drawing/2014/main" id="{97050048-49D8-4A9A-883B-90497222B7A4}"/>
              </a:ext>
            </a:extLst>
          </p:cNvPr>
          <p:cNvPicPr>
            <a:picLocks noChangeAspect="1"/>
          </p:cNvPicPr>
          <p:nvPr/>
        </p:nvPicPr>
        <p:blipFill>
          <a:blip r:embed="rId2"/>
          <a:stretch>
            <a:fillRect/>
          </a:stretch>
        </p:blipFill>
        <p:spPr>
          <a:xfrm>
            <a:off x="1836681" y="1428471"/>
            <a:ext cx="8334803" cy="5429529"/>
          </a:xfrm>
          <a:prstGeom prst="rect">
            <a:avLst/>
          </a:prstGeom>
        </p:spPr>
      </p:pic>
    </p:spTree>
    <p:extLst>
      <p:ext uri="{BB962C8B-B14F-4D97-AF65-F5344CB8AC3E}">
        <p14:creationId xmlns:p14="http://schemas.microsoft.com/office/powerpoint/2010/main" val="31902828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7AA76-3B16-49E3-8E70-299BA362F762}"/>
              </a:ext>
            </a:extLst>
          </p:cNvPr>
          <p:cNvSpPr>
            <a:spLocks noGrp="1"/>
          </p:cNvSpPr>
          <p:nvPr>
            <p:ph type="title"/>
          </p:nvPr>
        </p:nvSpPr>
        <p:spPr>
          <a:xfrm>
            <a:off x="2020516" y="132485"/>
            <a:ext cx="7729728" cy="1188720"/>
          </a:xfrm>
        </p:spPr>
        <p:txBody>
          <a:bodyPr/>
          <a:lstStyle/>
          <a:p>
            <a:r>
              <a:rPr lang="en-GB" dirty="0"/>
              <a:t>Alpha-Beta Pruning</a:t>
            </a:r>
          </a:p>
        </p:txBody>
      </p:sp>
      <p:sp>
        <p:nvSpPr>
          <p:cNvPr id="3" name="Content Placeholder 2">
            <a:extLst>
              <a:ext uri="{FF2B5EF4-FFF2-40B4-BE49-F238E27FC236}">
                <a16:creationId xmlns:a16="http://schemas.microsoft.com/office/drawing/2014/main" id="{B749D518-F8B3-44A0-BAEB-F4C2BB190D92}"/>
              </a:ext>
            </a:extLst>
          </p:cNvPr>
          <p:cNvSpPr>
            <a:spLocks noGrp="1"/>
          </p:cNvSpPr>
          <p:nvPr>
            <p:ph idx="1"/>
          </p:nvPr>
        </p:nvSpPr>
        <p:spPr/>
        <p:txBody>
          <a:bodyPr/>
          <a:lstStyle/>
          <a:p>
            <a:endParaRPr lang="en-GB" dirty="0"/>
          </a:p>
        </p:txBody>
      </p:sp>
      <p:sp>
        <p:nvSpPr>
          <p:cNvPr id="6" name="TextBox 5">
            <a:extLst>
              <a:ext uri="{FF2B5EF4-FFF2-40B4-BE49-F238E27FC236}">
                <a16:creationId xmlns:a16="http://schemas.microsoft.com/office/drawing/2014/main" id="{B4ED5EED-D326-4950-9B0C-C47DB79DAC0D}"/>
              </a:ext>
            </a:extLst>
          </p:cNvPr>
          <p:cNvSpPr txBox="1"/>
          <p:nvPr/>
        </p:nvSpPr>
        <p:spPr>
          <a:xfrm>
            <a:off x="215757" y="1484616"/>
            <a:ext cx="1525713" cy="369332"/>
          </a:xfrm>
          <a:prstGeom prst="rect">
            <a:avLst/>
          </a:prstGeom>
          <a:noFill/>
        </p:spPr>
        <p:txBody>
          <a:bodyPr wrap="square" rtlCol="0">
            <a:spAutoFit/>
          </a:bodyPr>
          <a:lstStyle/>
          <a:p>
            <a:r>
              <a:rPr lang="en-GB" b="1" dirty="0"/>
              <a:t>Max</a:t>
            </a:r>
          </a:p>
        </p:txBody>
      </p:sp>
      <p:sp>
        <p:nvSpPr>
          <p:cNvPr id="7" name="TextBox 6">
            <a:extLst>
              <a:ext uri="{FF2B5EF4-FFF2-40B4-BE49-F238E27FC236}">
                <a16:creationId xmlns:a16="http://schemas.microsoft.com/office/drawing/2014/main" id="{D5BC897D-103C-4EBB-BF4A-4B5B25D349C6}"/>
              </a:ext>
            </a:extLst>
          </p:cNvPr>
          <p:cNvSpPr txBox="1"/>
          <p:nvPr/>
        </p:nvSpPr>
        <p:spPr>
          <a:xfrm>
            <a:off x="172948" y="2926423"/>
            <a:ext cx="1525713" cy="369332"/>
          </a:xfrm>
          <a:prstGeom prst="rect">
            <a:avLst/>
          </a:prstGeom>
          <a:noFill/>
        </p:spPr>
        <p:txBody>
          <a:bodyPr wrap="square" rtlCol="0">
            <a:spAutoFit/>
          </a:bodyPr>
          <a:lstStyle/>
          <a:p>
            <a:r>
              <a:rPr lang="en-GB" b="1" dirty="0"/>
              <a:t>Min</a:t>
            </a:r>
          </a:p>
        </p:txBody>
      </p:sp>
      <p:sp>
        <p:nvSpPr>
          <p:cNvPr id="8" name="TextBox 7">
            <a:extLst>
              <a:ext uri="{FF2B5EF4-FFF2-40B4-BE49-F238E27FC236}">
                <a16:creationId xmlns:a16="http://schemas.microsoft.com/office/drawing/2014/main" id="{AE551BF4-1B53-4BBE-B9BF-D9CBC343D65C}"/>
              </a:ext>
            </a:extLst>
          </p:cNvPr>
          <p:cNvSpPr txBox="1"/>
          <p:nvPr/>
        </p:nvSpPr>
        <p:spPr>
          <a:xfrm>
            <a:off x="182643" y="4486383"/>
            <a:ext cx="1525713" cy="369332"/>
          </a:xfrm>
          <a:prstGeom prst="rect">
            <a:avLst/>
          </a:prstGeom>
          <a:noFill/>
        </p:spPr>
        <p:txBody>
          <a:bodyPr wrap="square" rtlCol="0">
            <a:spAutoFit/>
          </a:bodyPr>
          <a:lstStyle/>
          <a:p>
            <a:r>
              <a:rPr lang="en-GB" b="1" dirty="0"/>
              <a:t>Max</a:t>
            </a:r>
          </a:p>
        </p:txBody>
      </p:sp>
      <p:sp>
        <p:nvSpPr>
          <p:cNvPr id="9" name="TextBox 8">
            <a:extLst>
              <a:ext uri="{FF2B5EF4-FFF2-40B4-BE49-F238E27FC236}">
                <a16:creationId xmlns:a16="http://schemas.microsoft.com/office/drawing/2014/main" id="{06060C39-04D0-42A2-B62E-49AA61C20E45}"/>
              </a:ext>
            </a:extLst>
          </p:cNvPr>
          <p:cNvSpPr txBox="1"/>
          <p:nvPr/>
        </p:nvSpPr>
        <p:spPr>
          <a:xfrm>
            <a:off x="218372" y="6200455"/>
            <a:ext cx="1525713" cy="369332"/>
          </a:xfrm>
          <a:prstGeom prst="rect">
            <a:avLst/>
          </a:prstGeom>
          <a:noFill/>
        </p:spPr>
        <p:txBody>
          <a:bodyPr wrap="square" rtlCol="0">
            <a:spAutoFit/>
          </a:bodyPr>
          <a:lstStyle/>
          <a:p>
            <a:r>
              <a:rPr lang="en-GB" b="1" dirty="0"/>
              <a:t>Min</a:t>
            </a:r>
          </a:p>
        </p:txBody>
      </p:sp>
      <p:sp>
        <p:nvSpPr>
          <p:cNvPr id="10" name="TextBox 9">
            <a:extLst>
              <a:ext uri="{FF2B5EF4-FFF2-40B4-BE49-F238E27FC236}">
                <a16:creationId xmlns:a16="http://schemas.microsoft.com/office/drawing/2014/main" id="{1C5D6188-99E8-4EEC-8BB9-F580A693703A}"/>
              </a:ext>
            </a:extLst>
          </p:cNvPr>
          <p:cNvSpPr txBox="1"/>
          <p:nvPr/>
        </p:nvSpPr>
        <p:spPr>
          <a:xfrm>
            <a:off x="10376898" y="46233"/>
            <a:ext cx="1720921" cy="600164"/>
          </a:xfrm>
          <a:prstGeom prst="rect">
            <a:avLst/>
          </a:prstGeom>
          <a:solidFill>
            <a:schemeClr val="accent1">
              <a:lumMod val="20000"/>
              <a:lumOff val="80000"/>
            </a:schemeClr>
          </a:solidFill>
          <a:ln>
            <a:solidFill>
              <a:schemeClr val="tx1"/>
            </a:solidFill>
          </a:ln>
        </p:spPr>
        <p:txBody>
          <a:bodyPr wrap="square" rtlCol="0">
            <a:spAutoFit/>
          </a:bodyPr>
          <a:lstStyle/>
          <a:p>
            <a:r>
              <a:rPr lang="en-GB" sz="1100" dirty="0"/>
              <a:t>Credit: Sebastian </a:t>
            </a:r>
            <a:r>
              <a:rPr lang="en-GB" sz="1100" dirty="0" err="1"/>
              <a:t>Lague</a:t>
            </a:r>
            <a:r>
              <a:rPr lang="en-GB" sz="1100" dirty="0"/>
              <a:t>  https://youtu.be/l-hh51ncgDI</a:t>
            </a:r>
          </a:p>
        </p:txBody>
      </p:sp>
      <p:pic>
        <p:nvPicPr>
          <p:cNvPr id="11" name="Picture 10">
            <a:extLst>
              <a:ext uri="{FF2B5EF4-FFF2-40B4-BE49-F238E27FC236}">
                <a16:creationId xmlns:a16="http://schemas.microsoft.com/office/drawing/2014/main" id="{C73FD9C4-4A0A-456B-A052-E5829F1C0A24}"/>
              </a:ext>
            </a:extLst>
          </p:cNvPr>
          <p:cNvPicPr>
            <a:picLocks noChangeAspect="1"/>
          </p:cNvPicPr>
          <p:nvPr/>
        </p:nvPicPr>
        <p:blipFill>
          <a:blip r:embed="rId2"/>
          <a:stretch>
            <a:fillRect/>
          </a:stretch>
        </p:blipFill>
        <p:spPr>
          <a:xfrm>
            <a:off x="1876208" y="1323691"/>
            <a:ext cx="8439584" cy="5534309"/>
          </a:xfrm>
          <a:prstGeom prst="rect">
            <a:avLst/>
          </a:prstGeom>
        </p:spPr>
      </p:pic>
    </p:spTree>
    <p:extLst>
      <p:ext uri="{BB962C8B-B14F-4D97-AF65-F5344CB8AC3E}">
        <p14:creationId xmlns:p14="http://schemas.microsoft.com/office/powerpoint/2010/main" val="16321465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7AA76-3B16-49E3-8E70-299BA362F762}"/>
              </a:ext>
            </a:extLst>
          </p:cNvPr>
          <p:cNvSpPr>
            <a:spLocks noGrp="1"/>
          </p:cNvSpPr>
          <p:nvPr>
            <p:ph type="title"/>
          </p:nvPr>
        </p:nvSpPr>
        <p:spPr>
          <a:xfrm>
            <a:off x="2020516" y="132485"/>
            <a:ext cx="7729728" cy="1188720"/>
          </a:xfrm>
        </p:spPr>
        <p:txBody>
          <a:bodyPr/>
          <a:lstStyle/>
          <a:p>
            <a:r>
              <a:rPr lang="en-GB" dirty="0"/>
              <a:t>Alpha-Beta Pruning</a:t>
            </a:r>
          </a:p>
        </p:txBody>
      </p:sp>
      <p:sp>
        <p:nvSpPr>
          <p:cNvPr id="3" name="Content Placeholder 2">
            <a:extLst>
              <a:ext uri="{FF2B5EF4-FFF2-40B4-BE49-F238E27FC236}">
                <a16:creationId xmlns:a16="http://schemas.microsoft.com/office/drawing/2014/main" id="{B749D518-F8B3-44A0-BAEB-F4C2BB190D92}"/>
              </a:ext>
            </a:extLst>
          </p:cNvPr>
          <p:cNvSpPr>
            <a:spLocks noGrp="1"/>
          </p:cNvSpPr>
          <p:nvPr>
            <p:ph idx="1"/>
          </p:nvPr>
        </p:nvSpPr>
        <p:spPr/>
        <p:txBody>
          <a:bodyPr/>
          <a:lstStyle/>
          <a:p>
            <a:endParaRPr lang="en-GB" dirty="0"/>
          </a:p>
        </p:txBody>
      </p:sp>
      <p:sp>
        <p:nvSpPr>
          <p:cNvPr id="6" name="TextBox 5">
            <a:extLst>
              <a:ext uri="{FF2B5EF4-FFF2-40B4-BE49-F238E27FC236}">
                <a16:creationId xmlns:a16="http://schemas.microsoft.com/office/drawing/2014/main" id="{B4ED5EED-D326-4950-9B0C-C47DB79DAC0D}"/>
              </a:ext>
            </a:extLst>
          </p:cNvPr>
          <p:cNvSpPr txBox="1"/>
          <p:nvPr/>
        </p:nvSpPr>
        <p:spPr>
          <a:xfrm>
            <a:off x="215757" y="1484616"/>
            <a:ext cx="1525713" cy="369332"/>
          </a:xfrm>
          <a:prstGeom prst="rect">
            <a:avLst/>
          </a:prstGeom>
          <a:noFill/>
        </p:spPr>
        <p:txBody>
          <a:bodyPr wrap="square" rtlCol="0">
            <a:spAutoFit/>
          </a:bodyPr>
          <a:lstStyle/>
          <a:p>
            <a:r>
              <a:rPr lang="en-GB" b="1" dirty="0"/>
              <a:t>Max</a:t>
            </a:r>
          </a:p>
        </p:txBody>
      </p:sp>
      <p:sp>
        <p:nvSpPr>
          <p:cNvPr id="7" name="TextBox 6">
            <a:extLst>
              <a:ext uri="{FF2B5EF4-FFF2-40B4-BE49-F238E27FC236}">
                <a16:creationId xmlns:a16="http://schemas.microsoft.com/office/drawing/2014/main" id="{D5BC897D-103C-4EBB-BF4A-4B5B25D349C6}"/>
              </a:ext>
            </a:extLst>
          </p:cNvPr>
          <p:cNvSpPr txBox="1"/>
          <p:nvPr/>
        </p:nvSpPr>
        <p:spPr>
          <a:xfrm>
            <a:off x="172948" y="2926423"/>
            <a:ext cx="1525713" cy="369332"/>
          </a:xfrm>
          <a:prstGeom prst="rect">
            <a:avLst/>
          </a:prstGeom>
          <a:noFill/>
        </p:spPr>
        <p:txBody>
          <a:bodyPr wrap="square" rtlCol="0">
            <a:spAutoFit/>
          </a:bodyPr>
          <a:lstStyle/>
          <a:p>
            <a:r>
              <a:rPr lang="en-GB" b="1" dirty="0"/>
              <a:t>Min</a:t>
            </a:r>
          </a:p>
        </p:txBody>
      </p:sp>
      <p:sp>
        <p:nvSpPr>
          <p:cNvPr id="8" name="TextBox 7">
            <a:extLst>
              <a:ext uri="{FF2B5EF4-FFF2-40B4-BE49-F238E27FC236}">
                <a16:creationId xmlns:a16="http://schemas.microsoft.com/office/drawing/2014/main" id="{AE551BF4-1B53-4BBE-B9BF-D9CBC343D65C}"/>
              </a:ext>
            </a:extLst>
          </p:cNvPr>
          <p:cNvSpPr txBox="1"/>
          <p:nvPr/>
        </p:nvSpPr>
        <p:spPr>
          <a:xfrm>
            <a:off x="182643" y="4486383"/>
            <a:ext cx="1525713" cy="369332"/>
          </a:xfrm>
          <a:prstGeom prst="rect">
            <a:avLst/>
          </a:prstGeom>
          <a:noFill/>
        </p:spPr>
        <p:txBody>
          <a:bodyPr wrap="square" rtlCol="0">
            <a:spAutoFit/>
          </a:bodyPr>
          <a:lstStyle/>
          <a:p>
            <a:r>
              <a:rPr lang="en-GB" b="1" dirty="0"/>
              <a:t>Max</a:t>
            </a:r>
          </a:p>
        </p:txBody>
      </p:sp>
      <p:sp>
        <p:nvSpPr>
          <p:cNvPr id="9" name="TextBox 8">
            <a:extLst>
              <a:ext uri="{FF2B5EF4-FFF2-40B4-BE49-F238E27FC236}">
                <a16:creationId xmlns:a16="http://schemas.microsoft.com/office/drawing/2014/main" id="{06060C39-04D0-42A2-B62E-49AA61C20E45}"/>
              </a:ext>
            </a:extLst>
          </p:cNvPr>
          <p:cNvSpPr txBox="1"/>
          <p:nvPr/>
        </p:nvSpPr>
        <p:spPr>
          <a:xfrm>
            <a:off x="218372" y="6200455"/>
            <a:ext cx="1525713" cy="369332"/>
          </a:xfrm>
          <a:prstGeom prst="rect">
            <a:avLst/>
          </a:prstGeom>
          <a:noFill/>
        </p:spPr>
        <p:txBody>
          <a:bodyPr wrap="square" rtlCol="0">
            <a:spAutoFit/>
          </a:bodyPr>
          <a:lstStyle/>
          <a:p>
            <a:r>
              <a:rPr lang="en-GB" b="1" dirty="0"/>
              <a:t>Min</a:t>
            </a:r>
          </a:p>
        </p:txBody>
      </p:sp>
      <p:sp>
        <p:nvSpPr>
          <p:cNvPr id="10" name="TextBox 9">
            <a:extLst>
              <a:ext uri="{FF2B5EF4-FFF2-40B4-BE49-F238E27FC236}">
                <a16:creationId xmlns:a16="http://schemas.microsoft.com/office/drawing/2014/main" id="{1C5D6188-99E8-4EEC-8BB9-F580A693703A}"/>
              </a:ext>
            </a:extLst>
          </p:cNvPr>
          <p:cNvSpPr txBox="1"/>
          <p:nvPr/>
        </p:nvSpPr>
        <p:spPr>
          <a:xfrm>
            <a:off x="10376898" y="46233"/>
            <a:ext cx="1720921" cy="600164"/>
          </a:xfrm>
          <a:prstGeom prst="rect">
            <a:avLst/>
          </a:prstGeom>
          <a:solidFill>
            <a:schemeClr val="accent1">
              <a:lumMod val="20000"/>
              <a:lumOff val="80000"/>
            </a:schemeClr>
          </a:solidFill>
          <a:ln>
            <a:solidFill>
              <a:schemeClr val="tx1"/>
            </a:solidFill>
          </a:ln>
        </p:spPr>
        <p:txBody>
          <a:bodyPr wrap="square" rtlCol="0">
            <a:spAutoFit/>
          </a:bodyPr>
          <a:lstStyle/>
          <a:p>
            <a:r>
              <a:rPr lang="en-GB" sz="1100" dirty="0"/>
              <a:t>Credit: Sebastian </a:t>
            </a:r>
            <a:r>
              <a:rPr lang="en-GB" sz="1100" dirty="0" err="1"/>
              <a:t>Lague</a:t>
            </a:r>
            <a:r>
              <a:rPr lang="en-GB" sz="1100" dirty="0"/>
              <a:t>  https://youtu.be/l-hh51ncgDI</a:t>
            </a:r>
          </a:p>
        </p:txBody>
      </p:sp>
      <p:pic>
        <p:nvPicPr>
          <p:cNvPr id="5" name="Picture 4">
            <a:extLst>
              <a:ext uri="{FF2B5EF4-FFF2-40B4-BE49-F238E27FC236}">
                <a16:creationId xmlns:a16="http://schemas.microsoft.com/office/drawing/2014/main" id="{F7611E4D-C02F-4C78-9038-842B908A4CCE}"/>
              </a:ext>
            </a:extLst>
          </p:cNvPr>
          <p:cNvPicPr>
            <a:picLocks noChangeAspect="1"/>
          </p:cNvPicPr>
          <p:nvPr/>
        </p:nvPicPr>
        <p:blipFill>
          <a:blip r:embed="rId2"/>
          <a:stretch>
            <a:fillRect/>
          </a:stretch>
        </p:blipFill>
        <p:spPr>
          <a:xfrm>
            <a:off x="2020516" y="1399894"/>
            <a:ext cx="8087141" cy="5458106"/>
          </a:xfrm>
          <a:prstGeom prst="rect">
            <a:avLst/>
          </a:prstGeom>
        </p:spPr>
      </p:pic>
    </p:spTree>
    <p:extLst>
      <p:ext uri="{BB962C8B-B14F-4D97-AF65-F5344CB8AC3E}">
        <p14:creationId xmlns:p14="http://schemas.microsoft.com/office/powerpoint/2010/main" val="25969019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07E62-0B11-4617-B0BF-5C015CDAF8C5}"/>
              </a:ext>
            </a:extLst>
          </p:cNvPr>
          <p:cNvSpPr>
            <a:spLocks noGrp="1"/>
          </p:cNvSpPr>
          <p:nvPr>
            <p:ph type="title"/>
          </p:nvPr>
        </p:nvSpPr>
        <p:spPr>
          <a:xfrm>
            <a:off x="2169491" y="255776"/>
            <a:ext cx="7729728" cy="1188720"/>
          </a:xfrm>
        </p:spPr>
        <p:txBody>
          <a:bodyPr/>
          <a:lstStyle/>
          <a:p>
            <a:r>
              <a:rPr lang="en-GB" dirty="0"/>
              <a:t>Alpha-Beta Pruning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126256-D10D-4176-9D2D-04F2ED7A7EE5}"/>
                  </a:ext>
                </a:extLst>
              </p:cNvPr>
              <p:cNvSpPr>
                <a:spLocks noGrp="1"/>
              </p:cNvSpPr>
              <p:nvPr>
                <p:ph idx="1"/>
              </p:nvPr>
            </p:nvSpPr>
            <p:spPr>
              <a:xfrm>
                <a:off x="2169491" y="1687685"/>
                <a:ext cx="7729728" cy="4132625"/>
              </a:xfrm>
            </p:spPr>
            <p:txBody>
              <a:bodyPr/>
              <a:lstStyle/>
              <a:p>
                <a:r>
                  <a:rPr lang="en-GB" dirty="0"/>
                  <a:t>This gives us the exact same result as using Minimax.</a:t>
                </a:r>
              </a:p>
              <a:p>
                <a:r>
                  <a:rPr lang="en-GB" dirty="0"/>
                  <a:t>In the worst case, it is as slow (but no slower than Minimax). The algorithm is said to be O(</a:t>
                </a:r>
                <a14:m>
                  <m:oMath xmlns:m="http://schemas.openxmlformats.org/officeDocument/2006/math">
                    <m:sSup>
                      <m:sSupPr>
                        <m:ctrlPr>
                          <a:rPr lang="en-GB" i="1" smtClean="0">
                            <a:latin typeface="Cambria Math" panose="02040503050406030204" pitchFamily="18" charset="0"/>
                          </a:rPr>
                        </m:ctrlPr>
                      </m:sSupPr>
                      <m:e>
                        <m:r>
                          <a:rPr lang="en-GB" b="0" i="1" smtClean="0">
                            <a:latin typeface="Cambria Math" panose="02040503050406030204" pitchFamily="18" charset="0"/>
                          </a:rPr>
                          <m:t>𝑏</m:t>
                        </m:r>
                      </m:e>
                      <m:sup>
                        <m:r>
                          <a:rPr lang="en-GB" b="0" i="1" smtClean="0">
                            <a:latin typeface="Cambria Math" panose="02040503050406030204" pitchFamily="18" charset="0"/>
                          </a:rPr>
                          <m:t>𝑚</m:t>
                        </m:r>
                      </m:sup>
                    </m:sSup>
                    <m:r>
                      <a:rPr lang="en-GB" b="0" i="1" smtClean="0">
                        <a:latin typeface="Cambria Math" panose="02040503050406030204" pitchFamily="18" charset="0"/>
                      </a:rPr>
                      <m:t>)</m:t>
                    </m:r>
                  </m:oMath>
                </a14:m>
                <a:r>
                  <a:rPr lang="en-GB" dirty="0"/>
                  <a:t>, where b is the branching factor (number of legal moves at available at each point) and m is the maximum tree depth possible.</a:t>
                </a:r>
              </a:p>
              <a:p>
                <a:r>
                  <a:rPr lang="en-GB" dirty="0"/>
                  <a:t>But, it can run in O(</a:t>
                </a:r>
                <a14:m>
                  <m:oMath xmlns:m="http://schemas.openxmlformats.org/officeDocument/2006/math">
                    <m:sSup>
                      <m:sSupPr>
                        <m:ctrlPr>
                          <a:rPr lang="en-GB" i="1" smtClean="0">
                            <a:latin typeface="Cambria Math" panose="02040503050406030204" pitchFamily="18" charset="0"/>
                          </a:rPr>
                        </m:ctrlPr>
                      </m:sSupPr>
                      <m:e>
                        <m:r>
                          <a:rPr lang="en-GB" b="0" i="1" smtClean="0">
                            <a:latin typeface="Cambria Math" panose="02040503050406030204" pitchFamily="18" charset="0"/>
                          </a:rPr>
                          <m:t>𝑏</m:t>
                        </m:r>
                      </m:e>
                      <m:sup>
                        <m:f>
                          <m:fPr>
                            <m:ctrlPr>
                              <a:rPr lang="en-GB" i="1" smtClean="0">
                                <a:latin typeface="Cambria Math" panose="02040503050406030204" pitchFamily="18" charset="0"/>
                              </a:rPr>
                            </m:ctrlPr>
                          </m:fPr>
                          <m:num>
                            <m:r>
                              <a:rPr lang="en-GB" b="0" i="1" smtClean="0">
                                <a:latin typeface="Cambria Math" panose="02040503050406030204" pitchFamily="18" charset="0"/>
                              </a:rPr>
                              <m:t>𝑚</m:t>
                            </m:r>
                          </m:num>
                          <m:den>
                            <m:r>
                              <a:rPr lang="en-GB" b="0" i="1" smtClean="0">
                                <a:latin typeface="Cambria Math" panose="02040503050406030204" pitchFamily="18" charset="0"/>
                              </a:rPr>
                              <m:t>2</m:t>
                            </m:r>
                          </m:den>
                        </m:f>
                      </m:sup>
                    </m:sSup>
                  </m:oMath>
                </a14:m>
                <a:r>
                  <a:rPr lang="en-GB" dirty="0"/>
                  <a:t>) using Alpha-beta pruning in the best case scenario.</a:t>
                </a:r>
              </a:p>
              <a:p>
                <a:r>
                  <a:rPr lang="en-GB" dirty="0"/>
                  <a:t>This holds when the best moves are evaluated first. This means that better algorithms will look at moves that are more likely to be good first.</a:t>
                </a:r>
              </a:p>
              <a:p>
                <a:r>
                  <a:rPr lang="en-GB" dirty="0"/>
                  <a:t>Even if we look at moves in a random order, we will be able to prune a good number of leaves / branches and massively speed up our algorithm</a:t>
                </a:r>
              </a:p>
              <a:p>
                <a:r>
                  <a:rPr lang="en-GB" dirty="0"/>
                  <a:t>For example, in Tic Tac Toe, a minimax algorithm may look at 550,000 possible moves. AB pruning only needs to look at 28,000 moves!</a:t>
                </a:r>
              </a:p>
            </p:txBody>
          </p:sp>
        </mc:Choice>
        <mc:Fallback xmlns="">
          <p:sp>
            <p:nvSpPr>
              <p:cNvPr id="3" name="Content Placeholder 2">
                <a:extLst>
                  <a:ext uri="{FF2B5EF4-FFF2-40B4-BE49-F238E27FC236}">
                    <a16:creationId xmlns:a16="http://schemas.microsoft.com/office/drawing/2014/main" id="{F1126256-D10D-4176-9D2D-04F2ED7A7EE5}"/>
                  </a:ext>
                </a:extLst>
              </p:cNvPr>
              <p:cNvSpPr>
                <a:spLocks noGrp="1" noRot="1" noChangeAspect="1" noMove="1" noResize="1" noEditPoints="1" noAdjustHandles="1" noChangeArrowheads="1" noChangeShapeType="1" noTextEdit="1"/>
              </p:cNvSpPr>
              <p:nvPr>
                <p:ph idx="1"/>
              </p:nvPr>
            </p:nvSpPr>
            <p:spPr>
              <a:xfrm>
                <a:off x="2169491" y="1687685"/>
                <a:ext cx="7729728" cy="4132625"/>
              </a:xfrm>
              <a:blipFill>
                <a:blip r:embed="rId3"/>
                <a:stretch>
                  <a:fillRect l="-552" t="-885"/>
                </a:stretch>
              </a:blipFill>
            </p:spPr>
            <p:txBody>
              <a:bodyPr/>
              <a:lstStyle/>
              <a:p>
                <a:r>
                  <a:rPr lang="en-GB">
                    <a:noFill/>
                  </a:rPr>
                  <a:t> </a:t>
                </a:r>
              </a:p>
            </p:txBody>
          </p:sp>
        </mc:Fallback>
      </mc:AlternateContent>
    </p:spTree>
    <p:extLst>
      <p:ext uri="{BB962C8B-B14F-4D97-AF65-F5344CB8AC3E}">
        <p14:creationId xmlns:p14="http://schemas.microsoft.com/office/powerpoint/2010/main" val="2119688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7FBBAD-6709-4D20-A6A2-042FB267E015}"/>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GB">
                <a:solidFill>
                  <a:schemeClr val="bg1"/>
                </a:solidFill>
              </a:rPr>
              <a:t>Tic Tac Toe</a:t>
            </a:r>
          </a:p>
        </p:txBody>
      </p:sp>
      <p:sp>
        <p:nvSpPr>
          <p:cNvPr id="3" name="Content Placeholder 2">
            <a:extLst>
              <a:ext uri="{FF2B5EF4-FFF2-40B4-BE49-F238E27FC236}">
                <a16:creationId xmlns:a16="http://schemas.microsoft.com/office/drawing/2014/main" id="{A59DE659-BA6C-4C2D-81F3-129802800682}"/>
              </a:ext>
            </a:extLst>
          </p:cNvPr>
          <p:cNvSpPr>
            <a:spLocks noGrp="1"/>
          </p:cNvSpPr>
          <p:nvPr>
            <p:ph idx="1"/>
          </p:nvPr>
        </p:nvSpPr>
        <p:spPr>
          <a:xfrm>
            <a:off x="643468" y="2638044"/>
            <a:ext cx="3363974" cy="3428846"/>
          </a:xfrm>
        </p:spPr>
        <p:txBody>
          <a:bodyPr>
            <a:normAutofit lnSpcReduction="10000"/>
          </a:bodyPr>
          <a:lstStyle/>
          <a:p>
            <a:pPr>
              <a:lnSpc>
                <a:spcPct val="90000"/>
              </a:lnSpc>
            </a:pPr>
            <a:r>
              <a:rPr lang="en-GB" sz="1700" dirty="0">
                <a:solidFill>
                  <a:schemeClr val="bg1"/>
                </a:solidFill>
              </a:rPr>
              <a:t>I implemented minimax and minimax + alpha-beta pruning in Tic Tac Toe.</a:t>
            </a:r>
          </a:p>
          <a:p>
            <a:pPr>
              <a:lnSpc>
                <a:spcPct val="90000"/>
              </a:lnSpc>
            </a:pPr>
            <a:r>
              <a:rPr lang="en-GB" sz="1700" dirty="0">
                <a:solidFill>
                  <a:schemeClr val="bg1"/>
                </a:solidFill>
              </a:rPr>
              <a:t>Code walkthrough! – To view source code, follow the following link: </a:t>
            </a:r>
            <a:r>
              <a:rPr lang="en-GB" sz="1700" dirty="0">
                <a:solidFill>
                  <a:schemeClr val="bg1"/>
                </a:solidFill>
                <a:hlinkClick r:id="rId2"/>
              </a:rPr>
              <a:t>https://github.com/philipmortimer/AI-Course/tree/main/Programs/Part%202/NoughtsAndCrossesDemo</a:t>
            </a:r>
            <a:endParaRPr lang="en-GB" sz="1700" dirty="0">
              <a:solidFill>
                <a:schemeClr val="bg1"/>
              </a:solidFill>
            </a:endParaRPr>
          </a:p>
          <a:p>
            <a:pPr>
              <a:lnSpc>
                <a:spcPct val="90000"/>
              </a:lnSpc>
            </a:pPr>
            <a:r>
              <a:rPr lang="en-GB" sz="1700" dirty="0">
                <a:solidFill>
                  <a:schemeClr val="bg1"/>
                </a:solidFill>
              </a:rPr>
              <a:t>Let’s fix any technical issues + look through source code together.</a:t>
            </a:r>
          </a:p>
          <a:p>
            <a:pPr>
              <a:lnSpc>
                <a:spcPct val="90000"/>
              </a:lnSpc>
            </a:pPr>
            <a:r>
              <a:rPr lang="en-GB" sz="1700" dirty="0">
                <a:solidFill>
                  <a:schemeClr val="bg1"/>
                </a:solidFill>
              </a:rPr>
              <a:t>Let’s play tic tac toe!</a:t>
            </a:r>
          </a:p>
        </p:txBody>
      </p:sp>
      <p:pic>
        <p:nvPicPr>
          <p:cNvPr id="5" name="Picture 4">
            <a:extLst>
              <a:ext uri="{FF2B5EF4-FFF2-40B4-BE49-F238E27FC236}">
                <a16:creationId xmlns:a16="http://schemas.microsoft.com/office/drawing/2014/main" id="{57C9084F-BC4D-475D-AAC7-F8E5B0C4346A}"/>
              </a:ext>
            </a:extLst>
          </p:cNvPr>
          <p:cNvPicPr>
            <a:picLocks noChangeAspect="1"/>
          </p:cNvPicPr>
          <p:nvPr/>
        </p:nvPicPr>
        <p:blipFill>
          <a:blip r:embed="rId3"/>
          <a:stretch>
            <a:fillRect/>
          </a:stretch>
        </p:blipFill>
        <p:spPr>
          <a:xfrm>
            <a:off x="5297763" y="1293626"/>
            <a:ext cx="6250769" cy="4109881"/>
          </a:xfrm>
          <a:prstGeom prst="rect">
            <a:avLst/>
          </a:prstGeom>
        </p:spPr>
      </p:pic>
    </p:spTree>
    <p:extLst>
      <p:ext uri="{BB962C8B-B14F-4D97-AF65-F5344CB8AC3E}">
        <p14:creationId xmlns:p14="http://schemas.microsoft.com/office/powerpoint/2010/main" val="331170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CD67A-E966-4326-B744-897A50FA9277}"/>
              </a:ext>
            </a:extLst>
          </p:cNvPr>
          <p:cNvSpPr>
            <a:spLocks noGrp="1"/>
          </p:cNvSpPr>
          <p:nvPr>
            <p:ph type="title"/>
          </p:nvPr>
        </p:nvSpPr>
        <p:spPr/>
        <p:txBody>
          <a:bodyPr/>
          <a:lstStyle/>
          <a:p>
            <a:r>
              <a:rPr lang="en-GB" dirty="0"/>
              <a:t>States Explored (Rough)</a:t>
            </a:r>
          </a:p>
        </p:txBody>
      </p:sp>
      <p:graphicFrame>
        <p:nvGraphicFramePr>
          <p:cNvPr id="5" name="Table 5">
            <a:extLst>
              <a:ext uri="{FF2B5EF4-FFF2-40B4-BE49-F238E27FC236}">
                <a16:creationId xmlns:a16="http://schemas.microsoft.com/office/drawing/2014/main" id="{F7640721-7D7E-4CD6-AD44-95FAF8282A9B}"/>
              </a:ext>
            </a:extLst>
          </p:cNvPr>
          <p:cNvGraphicFramePr>
            <a:graphicFrameLocks noGrp="1"/>
          </p:cNvGraphicFramePr>
          <p:nvPr>
            <p:ph idx="1"/>
            <p:extLst>
              <p:ext uri="{D42A27DB-BD31-4B8C-83A1-F6EECF244321}">
                <p14:modId xmlns:p14="http://schemas.microsoft.com/office/powerpoint/2010/main" val="920185407"/>
              </p:ext>
            </p:extLst>
          </p:nvPr>
        </p:nvGraphicFramePr>
        <p:xfrm>
          <a:off x="107879" y="2638425"/>
          <a:ext cx="11383770" cy="1112520"/>
        </p:xfrm>
        <a:graphic>
          <a:graphicData uri="http://schemas.openxmlformats.org/drawingml/2006/table">
            <a:tbl>
              <a:tblPr firstRow="1" bandRow="1">
                <a:tableStyleId>{5C22544A-7EE6-4342-B048-85BDC9FD1C3A}</a:tableStyleId>
              </a:tblPr>
              <a:tblGrid>
                <a:gridCol w="1138377">
                  <a:extLst>
                    <a:ext uri="{9D8B030D-6E8A-4147-A177-3AD203B41FA5}">
                      <a16:colId xmlns:a16="http://schemas.microsoft.com/office/drawing/2014/main" val="3885281584"/>
                    </a:ext>
                  </a:extLst>
                </a:gridCol>
                <a:gridCol w="1138377">
                  <a:extLst>
                    <a:ext uri="{9D8B030D-6E8A-4147-A177-3AD203B41FA5}">
                      <a16:colId xmlns:a16="http://schemas.microsoft.com/office/drawing/2014/main" val="3452426490"/>
                    </a:ext>
                  </a:extLst>
                </a:gridCol>
                <a:gridCol w="1138377">
                  <a:extLst>
                    <a:ext uri="{9D8B030D-6E8A-4147-A177-3AD203B41FA5}">
                      <a16:colId xmlns:a16="http://schemas.microsoft.com/office/drawing/2014/main" val="773422442"/>
                    </a:ext>
                  </a:extLst>
                </a:gridCol>
                <a:gridCol w="1138377">
                  <a:extLst>
                    <a:ext uri="{9D8B030D-6E8A-4147-A177-3AD203B41FA5}">
                      <a16:colId xmlns:a16="http://schemas.microsoft.com/office/drawing/2014/main" val="375628298"/>
                    </a:ext>
                  </a:extLst>
                </a:gridCol>
                <a:gridCol w="1138377">
                  <a:extLst>
                    <a:ext uri="{9D8B030D-6E8A-4147-A177-3AD203B41FA5}">
                      <a16:colId xmlns:a16="http://schemas.microsoft.com/office/drawing/2014/main" val="1097217869"/>
                    </a:ext>
                  </a:extLst>
                </a:gridCol>
                <a:gridCol w="1138377">
                  <a:extLst>
                    <a:ext uri="{9D8B030D-6E8A-4147-A177-3AD203B41FA5}">
                      <a16:colId xmlns:a16="http://schemas.microsoft.com/office/drawing/2014/main" val="2886226747"/>
                    </a:ext>
                  </a:extLst>
                </a:gridCol>
                <a:gridCol w="1138377">
                  <a:extLst>
                    <a:ext uri="{9D8B030D-6E8A-4147-A177-3AD203B41FA5}">
                      <a16:colId xmlns:a16="http://schemas.microsoft.com/office/drawing/2014/main" val="557242205"/>
                    </a:ext>
                  </a:extLst>
                </a:gridCol>
                <a:gridCol w="1138377">
                  <a:extLst>
                    <a:ext uri="{9D8B030D-6E8A-4147-A177-3AD203B41FA5}">
                      <a16:colId xmlns:a16="http://schemas.microsoft.com/office/drawing/2014/main" val="492426600"/>
                    </a:ext>
                  </a:extLst>
                </a:gridCol>
                <a:gridCol w="1138377">
                  <a:extLst>
                    <a:ext uri="{9D8B030D-6E8A-4147-A177-3AD203B41FA5}">
                      <a16:colId xmlns:a16="http://schemas.microsoft.com/office/drawing/2014/main" val="1725820747"/>
                    </a:ext>
                  </a:extLst>
                </a:gridCol>
                <a:gridCol w="1138377">
                  <a:extLst>
                    <a:ext uri="{9D8B030D-6E8A-4147-A177-3AD203B41FA5}">
                      <a16:colId xmlns:a16="http://schemas.microsoft.com/office/drawing/2014/main" val="3822320195"/>
                    </a:ext>
                  </a:extLst>
                </a:gridCol>
              </a:tblGrid>
              <a:tr h="370840">
                <a:tc>
                  <a:txBody>
                    <a:bodyPr/>
                    <a:lstStyle/>
                    <a:p>
                      <a:endParaRPr lang="en-GB" dirty="0"/>
                    </a:p>
                  </a:txBody>
                  <a:tcPr/>
                </a:tc>
                <a:tc>
                  <a:txBody>
                    <a:bodyPr/>
                    <a:lstStyle/>
                    <a:p>
                      <a:r>
                        <a:rPr lang="en-GB" dirty="0"/>
                        <a:t>Move #1</a:t>
                      </a:r>
                    </a:p>
                  </a:txBody>
                  <a:tcPr/>
                </a:tc>
                <a:tc>
                  <a:txBody>
                    <a:bodyPr/>
                    <a:lstStyle/>
                    <a:p>
                      <a:r>
                        <a:rPr lang="en-GB" dirty="0"/>
                        <a:t>Move #2</a:t>
                      </a:r>
                    </a:p>
                  </a:txBody>
                  <a:tcPr/>
                </a:tc>
                <a:tc>
                  <a:txBody>
                    <a:bodyPr/>
                    <a:lstStyle/>
                    <a:p>
                      <a:r>
                        <a:rPr lang="en-GB" dirty="0"/>
                        <a:t>Move #3</a:t>
                      </a:r>
                    </a:p>
                  </a:txBody>
                  <a:tcPr/>
                </a:tc>
                <a:tc>
                  <a:txBody>
                    <a:bodyPr/>
                    <a:lstStyle/>
                    <a:p>
                      <a:r>
                        <a:rPr lang="en-GB" dirty="0"/>
                        <a:t>Move #4</a:t>
                      </a:r>
                    </a:p>
                  </a:txBody>
                  <a:tcPr/>
                </a:tc>
                <a:tc>
                  <a:txBody>
                    <a:bodyPr/>
                    <a:lstStyle/>
                    <a:p>
                      <a:r>
                        <a:rPr lang="en-GB" dirty="0"/>
                        <a:t>Move #5</a:t>
                      </a:r>
                    </a:p>
                  </a:txBody>
                  <a:tcPr/>
                </a:tc>
                <a:tc>
                  <a:txBody>
                    <a:bodyPr/>
                    <a:lstStyle/>
                    <a:p>
                      <a:r>
                        <a:rPr lang="en-GB" dirty="0"/>
                        <a:t>Move #6</a:t>
                      </a:r>
                    </a:p>
                  </a:txBody>
                  <a:tcPr/>
                </a:tc>
                <a:tc>
                  <a:txBody>
                    <a:bodyPr/>
                    <a:lstStyle/>
                    <a:p>
                      <a:r>
                        <a:rPr lang="en-GB" dirty="0"/>
                        <a:t>Move #7</a:t>
                      </a:r>
                    </a:p>
                  </a:txBody>
                  <a:tcPr/>
                </a:tc>
                <a:tc>
                  <a:txBody>
                    <a:bodyPr/>
                    <a:lstStyle/>
                    <a:p>
                      <a:r>
                        <a:rPr lang="en-GB" dirty="0"/>
                        <a:t>Move #8</a:t>
                      </a:r>
                    </a:p>
                  </a:txBody>
                  <a:tcPr/>
                </a:tc>
                <a:tc>
                  <a:txBody>
                    <a:bodyPr/>
                    <a:lstStyle/>
                    <a:p>
                      <a:r>
                        <a:rPr lang="en-GB" dirty="0"/>
                        <a:t>Move #9</a:t>
                      </a:r>
                    </a:p>
                  </a:txBody>
                  <a:tcPr/>
                </a:tc>
                <a:extLst>
                  <a:ext uri="{0D108BD9-81ED-4DB2-BD59-A6C34878D82A}">
                    <a16:rowId xmlns:a16="http://schemas.microsoft.com/office/drawing/2014/main" val="188625006"/>
                  </a:ext>
                </a:extLst>
              </a:tr>
              <a:tr h="370840">
                <a:tc>
                  <a:txBody>
                    <a:bodyPr/>
                    <a:lstStyle/>
                    <a:p>
                      <a:r>
                        <a:rPr lang="en-GB" b="0" dirty="0"/>
                        <a:t>Minimax</a:t>
                      </a:r>
                    </a:p>
                  </a:txBody>
                  <a:tcPr/>
                </a:tc>
                <a:tc>
                  <a:txBody>
                    <a:bodyPr/>
                    <a:lstStyle/>
                    <a:p>
                      <a:r>
                        <a:rPr lang="en-GB" dirty="0"/>
                        <a:t>549, 945</a:t>
                      </a:r>
                    </a:p>
                  </a:txBody>
                  <a:tcPr/>
                </a:tc>
                <a:tc>
                  <a:txBody>
                    <a:bodyPr/>
                    <a:lstStyle/>
                    <a:p>
                      <a:r>
                        <a:rPr lang="en-GB" dirty="0"/>
                        <a:t>59, 704</a:t>
                      </a:r>
                    </a:p>
                  </a:txBody>
                  <a:tcPr/>
                </a:tc>
                <a:tc>
                  <a:txBody>
                    <a:bodyPr/>
                    <a:lstStyle/>
                    <a:p>
                      <a:r>
                        <a:rPr lang="en-GB" dirty="0"/>
                        <a:t>7, 331</a:t>
                      </a:r>
                    </a:p>
                  </a:txBody>
                  <a:tcPr/>
                </a:tc>
                <a:tc>
                  <a:txBody>
                    <a:bodyPr/>
                    <a:lstStyle/>
                    <a:p>
                      <a:r>
                        <a:rPr lang="en-GB" dirty="0"/>
                        <a:t>934</a:t>
                      </a:r>
                    </a:p>
                  </a:txBody>
                  <a:tcPr/>
                </a:tc>
                <a:tc>
                  <a:txBody>
                    <a:bodyPr/>
                    <a:lstStyle/>
                    <a:p>
                      <a:r>
                        <a:rPr lang="en-GB" dirty="0"/>
                        <a:t>197</a:t>
                      </a:r>
                    </a:p>
                  </a:txBody>
                  <a:tcPr/>
                </a:tc>
                <a:tc>
                  <a:txBody>
                    <a:bodyPr/>
                    <a:lstStyle/>
                    <a:p>
                      <a:r>
                        <a:rPr lang="en-GB" dirty="0"/>
                        <a:t>46</a:t>
                      </a:r>
                    </a:p>
                  </a:txBody>
                  <a:tcPr/>
                </a:tc>
                <a:tc>
                  <a:txBody>
                    <a:bodyPr/>
                    <a:lstStyle/>
                    <a:p>
                      <a:r>
                        <a:rPr lang="en-GB" dirty="0"/>
                        <a:t>13</a:t>
                      </a:r>
                    </a:p>
                  </a:txBody>
                  <a:tcPr/>
                </a:tc>
                <a:tc>
                  <a:txBody>
                    <a:bodyPr/>
                    <a:lstStyle/>
                    <a:p>
                      <a:r>
                        <a:rPr lang="en-GB" dirty="0"/>
                        <a:t>4</a:t>
                      </a:r>
                    </a:p>
                  </a:txBody>
                  <a:tcPr/>
                </a:tc>
                <a:tc>
                  <a:txBody>
                    <a:bodyPr/>
                    <a:lstStyle/>
                    <a:p>
                      <a:r>
                        <a:rPr lang="en-GB" dirty="0"/>
                        <a:t>1</a:t>
                      </a:r>
                    </a:p>
                  </a:txBody>
                  <a:tcPr/>
                </a:tc>
                <a:extLst>
                  <a:ext uri="{0D108BD9-81ED-4DB2-BD59-A6C34878D82A}">
                    <a16:rowId xmlns:a16="http://schemas.microsoft.com/office/drawing/2014/main" val="3292541393"/>
                  </a:ext>
                </a:extLst>
              </a:tr>
              <a:tr h="370840">
                <a:tc>
                  <a:txBody>
                    <a:bodyPr/>
                    <a:lstStyle/>
                    <a:p>
                      <a:r>
                        <a:rPr lang="en-GB" dirty="0"/>
                        <a:t>AB prune</a:t>
                      </a:r>
                    </a:p>
                  </a:txBody>
                  <a:tcPr/>
                </a:tc>
                <a:tc>
                  <a:txBody>
                    <a:bodyPr/>
                    <a:lstStyle/>
                    <a:p>
                      <a:r>
                        <a:rPr lang="en-GB" dirty="0"/>
                        <a:t>27, 565</a:t>
                      </a:r>
                    </a:p>
                  </a:txBody>
                  <a:tcPr/>
                </a:tc>
                <a:tc>
                  <a:txBody>
                    <a:bodyPr/>
                    <a:lstStyle/>
                    <a:p>
                      <a:r>
                        <a:rPr lang="en-GB" dirty="0"/>
                        <a:t>4, 676</a:t>
                      </a:r>
                    </a:p>
                  </a:txBody>
                  <a:tcPr/>
                </a:tc>
                <a:tc>
                  <a:txBody>
                    <a:bodyPr/>
                    <a:lstStyle/>
                    <a:p>
                      <a:r>
                        <a:rPr lang="en-GB" dirty="0"/>
                        <a:t>2, 346</a:t>
                      </a:r>
                    </a:p>
                  </a:txBody>
                  <a:tcPr/>
                </a:tc>
                <a:tc>
                  <a:txBody>
                    <a:bodyPr/>
                    <a:lstStyle/>
                    <a:p>
                      <a:r>
                        <a:rPr lang="en-GB" dirty="0"/>
                        <a:t>525</a:t>
                      </a:r>
                    </a:p>
                  </a:txBody>
                  <a:tcPr/>
                </a:tc>
                <a:tc>
                  <a:txBody>
                    <a:bodyPr/>
                    <a:lstStyle/>
                    <a:p>
                      <a:r>
                        <a:rPr lang="en-GB" dirty="0"/>
                        <a:t>96</a:t>
                      </a:r>
                    </a:p>
                  </a:txBody>
                  <a:tcPr/>
                </a:tc>
                <a:tc>
                  <a:txBody>
                    <a:bodyPr/>
                    <a:lstStyle/>
                    <a:p>
                      <a:r>
                        <a:rPr lang="en-GB" dirty="0"/>
                        <a:t>43</a:t>
                      </a:r>
                    </a:p>
                  </a:txBody>
                  <a:tcPr/>
                </a:tc>
                <a:tc>
                  <a:txBody>
                    <a:bodyPr/>
                    <a:lstStyle/>
                    <a:p>
                      <a:r>
                        <a:rPr lang="en-GB" dirty="0"/>
                        <a:t>13</a:t>
                      </a:r>
                    </a:p>
                  </a:txBody>
                  <a:tcPr/>
                </a:tc>
                <a:tc>
                  <a:txBody>
                    <a:bodyPr/>
                    <a:lstStyle/>
                    <a:p>
                      <a:r>
                        <a:rPr lang="en-GB" dirty="0"/>
                        <a:t>4</a:t>
                      </a:r>
                    </a:p>
                  </a:txBody>
                  <a:tcPr/>
                </a:tc>
                <a:tc>
                  <a:txBody>
                    <a:bodyPr/>
                    <a:lstStyle/>
                    <a:p>
                      <a:r>
                        <a:rPr lang="en-GB" dirty="0"/>
                        <a:t>1</a:t>
                      </a:r>
                    </a:p>
                  </a:txBody>
                  <a:tcPr/>
                </a:tc>
                <a:extLst>
                  <a:ext uri="{0D108BD9-81ED-4DB2-BD59-A6C34878D82A}">
                    <a16:rowId xmlns:a16="http://schemas.microsoft.com/office/drawing/2014/main" val="542995653"/>
                  </a:ext>
                </a:extLst>
              </a:tr>
            </a:tbl>
          </a:graphicData>
        </a:graphic>
      </p:graphicFrame>
      <p:sp>
        <p:nvSpPr>
          <p:cNvPr id="6" name="TextBox 5">
            <a:extLst>
              <a:ext uri="{FF2B5EF4-FFF2-40B4-BE49-F238E27FC236}">
                <a16:creationId xmlns:a16="http://schemas.microsoft.com/office/drawing/2014/main" id="{C6967BEE-EC8E-40F8-B1C0-E919352179C9}"/>
              </a:ext>
            </a:extLst>
          </p:cNvPr>
          <p:cNvSpPr txBox="1"/>
          <p:nvPr/>
        </p:nvSpPr>
        <p:spPr>
          <a:xfrm>
            <a:off x="1273996" y="4607960"/>
            <a:ext cx="7736440" cy="646331"/>
          </a:xfrm>
          <a:prstGeom prst="rect">
            <a:avLst/>
          </a:prstGeom>
          <a:noFill/>
        </p:spPr>
        <p:txBody>
          <a:bodyPr wrap="square" rtlCol="0">
            <a:spAutoFit/>
          </a:bodyPr>
          <a:lstStyle/>
          <a:p>
            <a:r>
              <a:rPr lang="en-GB" dirty="0"/>
              <a:t>Note, that this AB number could be significantly smaller (my implementation is not particularly efficient).</a:t>
            </a:r>
          </a:p>
        </p:txBody>
      </p:sp>
    </p:spTree>
    <p:extLst>
      <p:ext uri="{BB962C8B-B14F-4D97-AF65-F5344CB8AC3E}">
        <p14:creationId xmlns:p14="http://schemas.microsoft.com/office/powerpoint/2010/main" val="422013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CD67A-E966-4326-B744-897A50FA9277}"/>
              </a:ext>
            </a:extLst>
          </p:cNvPr>
          <p:cNvSpPr>
            <a:spLocks noGrp="1"/>
          </p:cNvSpPr>
          <p:nvPr>
            <p:ph type="title"/>
          </p:nvPr>
        </p:nvSpPr>
        <p:spPr>
          <a:xfrm>
            <a:off x="2231136" y="127348"/>
            <a:ext cx="7729728" cy="1188720"/>
          </a:xfrm>
        </p:spPr>
        <p:txBody>
          <a:bodyPr/>
          <a:lstStyle/>
          <a:p>
            <a:r>
              <a:rPr lang="en-GB" dirty="0"/>
              <a:t>States Explored (Rough)</a:t>
            </a:r>
          </a:p>
        </p:txBody>
      </p:sp>
      <p:graphicFrame>
        <p:nvGraphicFramePr>
          <p:cNvPr id="5" name="Table 5">
            <a:extLst>
              <a:ext uri="{FF2B5EF4-FFF2-40B4-BE49-F238E27FC236}">
                <a16:creationId xmlns:a16="http://schemas.microsoft.com/office/drawing/2014/main" id="{F7640721-7D7E-4CD6-AD44-95FAF8282A9B}"/>
              </a:ext>
            </a:extLst>
          </p:cNvPr>
          <p:cNvGraphicFramePr>
            <a:graphicFrameLocks noGrp="1"/>
          </p:cNvGraphicFramePr>
          <p:nvPr>
            <p:ph idx="1"/>
            <p:extLst>
              <p:ext uri="{D42A27DB-BD31-4B8C-83A1-F6EECF244321}">
                <p14:modId xmlns:p14="http://schemas.microsoft.com/office/powerpoint/2010/main" val="902162974"/>
              </p:ext>
            </p:extLst>
          </p:nvPr>
        </p:nvGraphicFramePr>
        <p:xfrm>
          <a:off x="236306" y="1436349"/>
          <a:ext cx="11383770" cy="1112520"/>
        </p:xfrm>
        <a:graphic>
          <a:graphicData uri="http://schemas.openxmlformats.org/drawingml/2006/table">
            <a:tbl>
              <a:tblPr firstRow="1" bandRow="1">
                <a:tableStyleId>{5C22544A-7EE6-4342-B048-85BDC9FD1C3A}</a:tableStyleId>
              </a:tblPr>
              <a:tblGrid>
                <a:gridCol w="1138377">
                  <a:extLst>
                    <a:ext uri="{9D8B030D-6E8A-4147-A177-3AD203B41FA5}">
                      <a16:colId xmlns:a16="http://schemas.microsoft.com/office/drawing/2014/main" val="3885281584"/>
                    </a:ext>
                  </a:extLst>
                </a:gridCol>
                <a:gridCol w="1138377">
                  <a:extLst>
                    <a:ext uri="{9D8B030D-6E8A-4147-A177-3AD203B41FA5}">
                      <a16:colId xmlns:a16="http://schemas.microsoft.com/office/drawing/2014/main" val="3452426490"/>
                    </a:ext>
                  </a:extLst>
                </a:gridCol>
                <a:gridCol w="1138377">
                  <a:extLst>
                    <a:ext uri="{9D8B030D-6E8A-4147-A177-3AD203B41FA5}">
                      <a16:colId xmlns:a16="http://schemas.microsoft.com/office/drawing/2014/main" val="773422442"/>
                    </a:ext>
                  </a:extLst>
                </a:gridCol>
                <a:gridCol w="1138377">
                  <a:extLst>
                    <a:ext uri="{9D8B030D-6E8A-4147-A177-3AD203B41FA5}">
                      <a16:colId xmlns:a16="http://schemas.microsoft.com/office/drawing/2014/main" val="375628298"/>
                    </a:ext>
                  </a:extLst>
                </a:gridCol>
                <a:gridCol w="1138377">
                  <a:extLst>
                    <a:ext uri="{9D8B030D-6E8A-4147-A177-3AD203B41FA5}">
                      <a16:colId xmlns:a16="http://schemas.microsoft.com/office/drawing/2014/main" val="1097217869"/>
                    </a:ext>
                  </a:extLst>
                </a:gridCol>
                <a:gridCol w="1138377">
                  <a:extLst>
                    <a:ext uri="{9D8B030D-6E8A-4147-A177-3AD203B41FA5}">
                      <a16:colId xmlns:a16="http://schemas.microsoft.com/office/drawing/2014/main" val="2886226747"/>
                    </a:ext>
                  </a:extLst>
                </a:gridCol>
                <a:gridCol w="1138377">
                  <a:extLst>
                    <a:ext uri="{9D8B030D-6E8A-4147-A177-3AD203B41FA5}">
                      <a16:colId xmlns:a16="http://schemas.microsoft.com/office/drawing/2014/main" val="557242205"/>
                    </a:ext>
                  </a:extLst>
                </a:gridCol>
                <a:gridCol w="1138377">
                  <a:extLst>
                    <a:ext uri="{9D8B030D-6E8A-4147-A177-3AD203B41FA5}">
                      <a16:colId xmlns:a16="http://schemas.microsoft.com/office/drawing/2014/main" val="492426600"/>
                    </a:ext>
                  </a:extLst>
                </a:gridCol>
                <a:gridCol w="1138377">
                  <a:extLst>
                    <a:ext uri="{9D8B030D-6E8A-4147-A177-3AD203B41FA5}">
                      <a16:colId xmlns:a16="http://schemas.microsoft.com/office/drawing/2014/main" val="1725820747"/>
                    </a:ext>
                  </a:extLst>
                </a:gridCol>
                <a:gridCol w="1138377">
                  <a:extLst>
                    <a:ext uri="{9D8B030D-6E8A-4147-A177-3AD203B41FA5}">
                      <a16:colId xmlns:a16="http://schemas.microsoft.com/office/drawing/2014/main" val="3822320195"/>
                    </a:ext>
                  </a:extLst>
                </a:gridCol>
              </a:tblGrid>
              <a:tr h="370840">
                <a:tc>
                  <a:txBody>
                    <a:bodyPr/>
                    <a:lstStyle/>
                    <a:p>
                      <a:endParaRPr lang="en-GB" dirty="0"/>
                    </a:p>
                  </a:txBody>
                  <a:tcPr/>
                </a:tc>
                <a:tc>
                  <a:txBody>
                    <a:bodyPr/>
                    <a:lstStyle/>
                    <a:p>
                      <a:r>
                        <a:rPr lang="en-GB" dirty="0"/>
                        <a:t>Move #1</a:t>
                      </a:r>
                    </a:p>
                  </a:txBody>
                  <a:tcPr/>
                </a:tc>
                <a:tc>
                  <a:txBody>
                    <a:bodyPr/>
                    <a:lstStyle/>
                    <a:p>
                      <a:r>
                        <a:rPr lang="en-GB" dirty="0"/>
                        <a:t>Move #2</a:t>
                      </a:r>
                    </a:p>
                  </a:txBody>
                  <a:tcPr/>
                </a:tc>
                <a:tc>
                  <a:txBody>
                    <a:bodyPr/>
                    <a:lstStyle/>
                    <a:p>
                      <a:r>
                        <a:rPr lang="en-GB" dirty="0"/>
                        <a:t>Move #3</a:t>
                      </a:r>
                    </a:p>
                  </a:txBody>
                  <a:tcPr/>
                </a:tc>
                <a:tc>
                  <a:txBody>
                    <a:bodyPr/>
                    <a:lstStyle/>
                    <a:p>
                      <a:r>
                        <a:rPr lang="en-GB" dirty="0"/>
                        <a:t>Move #4</a:t>
                      </a:r>
                    </a:p>
                  </a:txBody>
                  <a:tcPr/>
                </a:tc>
                <a:tc>
                  <a:txBody>
                    <a:bodyPr/>
                    <a:lstStyle/>
                    <a:p>
                      <a:r>
                        <a:rPr lang="en-GB" dirty="0"/>
                        <a:t>Move #5</a:t>
                      </a:r>
                    </a:p>
                  </a:txBody>
                  <a:tcPr/>
                </a:tc>
                <a:tc>
                  <a:txBody>
                    <a:bodyPr/>
                    <a:lstStyle/>
                    <a:p>
                      <a:r>
                        <a:rPr lang="en-GB" dirty="0"/>
                        <a:t>Move #6</a:t>
                      </a:r>
                    </a:p>
                  </a:txBody>
                  <a:tcPr/>
                </a:tc>
                <a:tc>
                  <a:txBody>
                    <a:bodyPr/>
                    <a:lstStyle/>
                    <a:p>
                      <a:r>
                        <a:rPr lang="en-GB" dirty="0"/>
                        <a:t>Move #7</a:t>
                      </a:r>
                    </a:p>
                  </a:txBody>
                  <a:tcPr/>
                </a:tc>
                <a:tc>
                  <a:txBody>
                    <a:bodyPr/>
                    <a:lstStyle/>
                    <a:p>
                      <a:r>
                        <a:rPr lang="en-GB" dirty="0"/>
                        <a:t>Move #8</a:t>
                      </a:r>
                    </a:p>
                  </a:txBody>
                  <a:tcPr/>
                </a:tc>
                <a:tc>
                  <a:txBody>
                    <a:bodyPr/>
                    <a:lstStyle/>
                    <a:p>
                      <a:r>
                        <a:rPr lang="en-GB" dirty="0"/>
                        <a:t>Move #9</a:t>
                      </a:r>
                    </a:p>
                  </a:txBody>
                  <a:tcPr/>
                </a:tc>
                <a:extLst>
                  <a:ext uri="{0D108BD9-81ED-4DB2-BD59-A6C34878D82A}">
                    <a16:rowId xmlns:a16="http://schemas.microsoft.com/office/drawing/2014/main" val="188625006"/>
                  </a:ext>
                </a:extLst>
              </a:tr>
              <a:tr h="370840">
                <a:tc>
                  <a:txBody>
                    <a:bodyPr/>
                    <a:lstStyle/>
                    <a:p>
                      <a:r>
                        <a:rPr lang="en-GB" b="0" dirty="0"/>
                        <a:t>Minimax</a:t>
                      </a:r>
                    </a:p>
                  </a:txBody>
                  <a:tcPr/>
                </a:tc>
                <a:tc>
                  <a:txBody>
                    <a:bodyPr/>
                    <a:lstStyle/>
                    <a:p>
                      <a:r>
                        <a:rPr lang="en-GB" dirty="0"/>
                        <a:t>549, 945</a:t>
                      </a:r>
                    </a:p>
                  </a:txBody>
                  <a:tcPr/>
                </a:tc>
                <a:tc>
                  <a:txBody>
                    <a:bodyPr/>
                    <a:lstStyle/>
                    <a:p>
                      <a:r>
                        <a:rPr lang="en-GB" dirty="0"/>
                        <a:t>59, 704</a:t>
                      </a:r>
                    </a:p>
                  </a:txBody>
                  <a:tcPr/>
                </a:tc>
                <a:tc>
                  <a:txBody>
                    <a:bodyPr/>
                    <a:lstStyle/>
                    <a:p>
                      <a:r>
                        <a:rPr lang="en-GB" dirty="0"/>
                        <a:t>7, 331</a:t>
                      </a:r>
                    </a:p>
                  </a:txBody>
                  <a:tcPr/>
                </a:tc>
                <a:tc>
                  <a:txBody>
                    <a:bodyPr/>
                    <a:lstStyle/>
                    <a:p>
                      <a:r>
                        <a:rPr lang="en-GB" dirty="0"/>
                        <a:t>934</a:t>
                      </a:r>
                    </a:p>
                  </a:txBody>
                  <a:tcPr/>
                </a:tc>
                <a:tc>
                  <a:txBody>
                    <a:bodyPr/>
                    <a:lstStyle/>
                    <a:p>
                      <a:r>
                        <a:rPr lang="en-GB" dirty="0"/>
                        <a:t>197</a:t>
                      </a:r>
                    </a:p>
                  </a:txBody>
                  <a:tcPr/>
                </a:tc>
                <a:tc>
                  <a:txBody>
                    <a:bodyPr/>
                    <a:lstStyle/>
                    <a:p>
                      <a:r>
                        <a:rPr lang="en-GB" dirty="0"/>
                        <a:t>46</a:t>
                      </a:r>
                    </a:p>
                  </a:txBody>
                  <a:tcPr/>
                </a:tc>
                <a:tc>
                  <a:txBody>
                    <a:bodyPr/>
                    <a:lstStyle/>
                    <a:p>
                      <a:r>
                        <a:rPr lang="en-GB" dirty="0"/>
                        <a:t>13</a:t>
                      </a:r>
                    </a:p>
                  </a:txBody>
                  <a:tcPr/>
                </a:tc>
                <a:tc>
                  <a:txBody>
                    <a:bodyPr/>
                    <a:lstStyle/>
                    <a:p>
                      <a:r>
                        <a:rPr lang="en-GB" dirty="0"/>
                        <a:t>4</a:t>
                      </a:r>
                    </a:p>
                  </a:txBody>
                  <a:tcPr/>
                </a:tc>
                <a:tc>
                  <a:txBody>
                    <a:bodyPr/>
                    <a:lstStyle/>
                    <a:p>
                      <a:r>
                        <a:rPr lang="en-GB" dirty="0"/>
                        <a:t>1</a:t>
                      </a:r>
                    </a:p>
                  </a:txBody>
                  <a:tcPr/>
                </a:tc>
                <a:extLst>
                  <a:ext uri="{0D108BD9-81ED-4DB2-BD59-A6C34878D82A}">
                    <a16:rowId xmlns:a16="http://schemas.microsoft.com/office/drawing/2014/main" val="3292541393"/>
                  </a:ext>
                </a:extLst>
              </a:tr>
              <a:tr h="370840">
                <a:tc>
                  <a:txBody>
                    <a:bodyPr/>
                    <a:lstStyle/>
                    <a:p>
                      <a:r>
                        <a:rPr lang="en-GB" dirty="0"/>
                        <a:t>AB prune</a:t>
                      </a:r>
                    </a:p>
                  </a:txBody>
                  <a:tcPr/>
                </a:tc>
                <a:tc>
                  <a:txBody>
                    <a:bodyPr/>
                    <a:lstStyle/>
                    <a:p>
                      <a:r>
                        <a:rPr lang="en-GB" dirty="0"/>
                        <a:t>27, 565</a:t>
                      </a:r>
                    </a:p>
                  </a:txBody>
                  <a:tcPr/>
                </a:tc>
                <a:tc>
                  <a:txBody>
                    <a:bodyPr/>
                    <a:lstStyle/>
                    <a:p>
                      <a:r>
                        <a:rPr lang="en-GB" dirty="0"/>
                        <a:t>4, 676</a:t>
                      </a:r>
                    </a:p>
                  </a:txBody>
                  <a:tcPr/>
                </a:tc>
                <a:tc>
                  <a:txBody>
                    <a:bodyPr/>
                    <a:lstStyle/>
                    <a:p>
                      <a:r>
                        <a:rPr lang="en-GB" dirty="0"/>
                        <a:t>2, 346</a:t>
                      </a:r>
                    </a:p>
                  </a:txBody>
                  <a:tcPr/>
                </a:tc>
                <a:tc>
                  <a:txBody>
                    <a:bodyPr/>
                    <a:lstStyle/>
                    <a:p>
                      <a:r>
                        <a:rPr lang="en-GB" dirty="0"/>
                        <a:t>525</a:t>
                      </a:r>
                    </a:p>
                  </a:txBody>
                  <a:tcPr/>
                </a:tc>
                <a:tc>
                  <a:txBody>
                    <a:bodyPr/>
                    <a:lstStyle/>
                    <a:p>
                      <a:r>
                        <a:rPr lang="en-GB" dirty="0"/>
                        <a:t>96</a:t>
                      </a:r>
                    </a:p>
                  </a:txBody>
                  <a:tcPr/>
                </a:tc>
                <a:tc>
                  <a:txBody>
                    <a:bodyPr/>
                    <a:lstStyle/>
                    <a:p>
                      <a:r>
                        <a:rPr lang="en-GB" dirty="0"/>
                        <a:t>43</a:t>
                      </a:r>
                    </a:p>
                  </a:txBody>
                  <a:tcPr/>
                </a:tc>
                <a:tc>
                  <a:txBody>
                    <a:bodyPr/>
                    <a:lstStyle/>
                    <a:p>
                      <a:r>
                        <a:rPr lang="en-GB" dirty="0"/>
                        <a:t>13</a:t>
                      </a:r>
                    </a:p>
                  </a:txBody>
                  <a:tcPr/>
                </a:tc>
                <a:tc>
                  <a:txBody>
                    <a:bodyPr/>
                    <a:lstStyle/>
                    <a:p>
                      <a:r>
                        <a:rPr lang="en-GB" dirty="0"/>
                        <a:t>4</a:t>
                      </a:r>
                    </a:p>
                  </a:txBody>
                  <a:tcPr/>
                </a:tc>
                <a:tc>
                  <a:txBody>
                    <a:bodyPr/>
                    <a:lstStyle/>
                    <a:p>
                      <a:r>
                        <a:rPr lang="en-GB" dirty="0"/>
                        <a:t>1</a:t>
                      </a:r>
                    </a:p>
                  </a:txBody>
                  <a:tcPr/>
                </a:tc>
                <a:extLst>
                  <a:ext uri="{0D108BD9-81ED-4DB2-BD59-A6C34878D82A}">
                    <a16:rowId xmlns:a16="http://schemas.microsoft.com/office/drawing/2014/main" val="542995653"/>
                  </a:ext>
                </a:extLst>
              </a:tr>
            </a:tbl>
          </a:graphicData>
        </a:graphic>
      </p:graphicFrame>
      <p:graphicFrame>
        <p:nvGraphicFramePr>
          <p:cNvPr id="10" name="Chart 9">
            <a:extLst>
              <a:ext uri="{FF2B5EF4-FFF2-40B4-BE49-F238E27FC236}">
                <a16:creationId xmlns:a16="http://schemas.microsoft.com/office/drawing/2014/main" id="{4CDDB4E7-C238-4B8A-A5C5-7DAF7C818BA7}"/>
              </a:ext>
            </a:extLst>
          </p:cNvPr>
          <p:cNvGraphicFramePr>
            <a:graphicFrameLocks/>
          </p:cNvGraphicFramePr>
          <p:nvPr>
            <p:extLst>
              <p:ext uri="{D42A27DB-BD31-4B8C-83A1-F6EECF244321}">
                <p14:modId xmlns:p14="http://schemas.microsoft.com/office/powerpoint/2010/main" val="1913489379"/>
              </p:ext>
            </p:extLst>
          </p:nvPr>
        </p:nvGraphicFramePr>
        <p:xfrm>
          <a:off x="455488" y="3007760"/>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a:extLst>
              <a:ext uri="{FF2B5EF4-FFF2-40B4-BE49-F238E27FC236}">
                <a16:creationId xmlns:a16="http://schemas.microsoft.com/office/drawing/2014/main" id="{79CF9370-D8AC-4283-8FEC-7567EC192CCE}"/>
              </a:ext>
            </a:extLst>
          </p:cNvPr>
          <p:cNvGraphicFramePr>
            <a:graphicFrameLocks/>
          </p:cNvGraphicFramePr>
          <p:nvPr>
            <p:extLst>
              <p:ext uri="{D42A27DB-BD31-4B8C-83A1-F6EECF244321}">
                <p14:modId xmlns:p14="http://schemas.microsoft.com/office/powerpoint/2010/main" val="3920948802"/>
              </p:ext>
            </p:extLst>
          </p:nvPr>
        </p:nvGraphicFramePr>
        <p:xfrm>
          <a:off x="6157645" y="3007760"/>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58804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AD5CB4-D18C-4276-AFB3-B558AD7CCC4F}"/>
              </a:ext>
            </a:extLst>
          </p:cNvPr>
          <p:cNvSpPr>
            <a:spLocks noGrp="1"/>
          </p:cNvSpPr>
          <p:nvPr>
            <p:ph type="title"/>
          </p:nvPr>
        </p:nvSpPr>
        <p:spPr>
          <a:xfrm>
            <a:off x="804672" y="2404872"/>
            <a:ext cx="3044950" cy="1627792"/>
          </a:xfrm>
        </p:spPr>
        <p:txBody>
          <a:bodyPr vert="horz" lIns="274320" tIns="182880" rIns="274320" bIns="182880" rtlCol="0" anchor="ctr" anchorCtr="1">
            <a:normAutofit/>
          </a:bodyPr>
          <a:lstStyle/>
          <a:p>
            <a:r>
              <a:rPr lang="en-US"/>
              <a:t>Tic Tac Toe</a:t>
            </a:r>
          </a:p>
        </p:txBody>
      </p:sp>
      <p:pic>
        <p:nvPicPr>
          <p:cNvPr id="2050" name="Picture 2" descr="Ultimate tic-tac-toe - The Game Gal">
            <a:extLst>
              <a:ext uri="{FF2B5EF4-FFF2-40B4-BE49-F238E27FC236}">
                <a16:creationId xmlns:a16="http://schemas.microsoft.com/office/drawing/2014/main" id="{5C1070A9-7E5A-45D0-88E6-6D4A0BE4042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791581" y="665765"/>
            <a:ext cx="5263134" cy="526313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X - Wiktionary">
            <a:extLst>
              <a:ext uri="{FF2B5EF4-FFF2-40B4-BE49-F238E27FC236}">
                <a16:creationId xmlns:a16="http://schemas.microsoft.com/office/drawing/2014/main" id="{9B60533D-62FD-484D-A61E-2194827017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997" b="20824"/>
          <a:stretch/>
        </p:blipFill>
        <p:spPr bwMode="auto">
          <a:xfrm>
            <a:off x="6235343" y="2706568"/>
            <a:ext cx="1007773" cy="118152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nought in ARASAAC · Global Symbols">
            <a:extLst>
              <a:ext uri="{FF2B5EF4-FFF2-40B4-BE49-F238E27FC236}">
                <a16:creationId xmlns:a16="http://schemas.microsoft.com/office/drawing/2014/main" id="{9872B05B-CFC3-436B-B10F-9B0B6DDEA4D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369" b="7448"/>
          <a:stretch/>
        </p:blipFill>
        <p:spPr bwMode="auto">
          <a:xfrm>
            <a:off x="7635328" y="2706568"/>
            <a:ext cx="1490143" cy="128426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X - Wiktionary">
            <a:extLst>
              <a:ext uri="{FF2B5EF4-FFF2-40B4-BE49-F238E27FC236}">
                <a16:creationId xmlns:a16="http://schemas.microsoft.com/office/drawing/2014/main" id="{30A04304-6F9B-4244-8DB5-6E4297E423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997" b="20824"/>
          <a:stretch/>
        </p:blipFill>
        <p:spPr bwMode="auto">
          <a:xfrm>
            <a:off x="6235342" y="4215157"/>
            <a:ext cx="1007773" cy="118152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nought in ARASAAC · Global Symbols">
            <a:extLst>
              <a:ext uri="{FF2B5EF4-FFF2-40B4-BE49-F238E27FC236}">
                <a16:creationId xmlns:a16="http://schemas.microsoft.com/office/drawing/2014/main" id="{90EBC85F-093F-4BDB-B594-EB2EFCBC90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369" b="7448"/>
          <a:stretch/>
        </p:blipFill>
        <p:spPr bwMode="auto">
          <a:xfrm>
            <a:off x="6035985" y="1044032"/>
            <a:ext cx="1490143" cy="128426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X - Wiktionary">
            <a:extLst>
              <a:ext uri="{FF2B5EF4-FFF2-40B4-BE49-F238E27FC236}">
                <a16:creationId xmlns:a16="http://schemas.microsoft.com/office/drawing/2014/main" id="{AA2CC22D-0A0A-4661-B245-F6BE5239D5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997" b="20824"/>
          <a:stretch/>
        </p:blipFill>
        <p:spPr bwMode="auto">
          <a:xfrm>
            <a:off x="7876512" y="4275090"/>
            <a:ext cx="1007773" cy="118152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nought in ARASAAC · Global Symbols">
            <a:extLst>
              <a:ext uri="{FF2B5EF4-FFF2-40B4-BE49-F238E27FC236}">
                <a16:creationId xmlns:a16="http://schemas.microsoft.com/office/drawing/2014/main" id="{D311195D-2096-4E4D-AD73-4D40AF752D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369" b="7448"/>
          <a:stretch/>
        </p:blipFill>
        <p:spPr bwMode="auto">
          <a:xfrm>
            <a:off x="9174739" y="4275090"/>
            <a:ext cx="1490143" cy="1284269"/>
          </a:xfrm>
          <a:prstGeom prst="rect">
            <a:avLst/>
          </a:prstGeom>
          <a:noFill/>
          <a:extLst>
            <a:ext uri="{909E8E84-426E-40DD-AFC4-6F175D3DCCD1}">
              <a14:hiddenFill xmlns:a14="http://schemas.microsoft.com/office/drawing/2010/main">
                <a:solidFill>
                  <a:srgbClr val="FFFFFF"/>
                </a:solidFill>
              </a14:hiddenFill>
            </a:ext>
          </a:extLst>
        </p:spPr>
      </p:pic>
      <p:sp>
        <p:nvSpPr>
          <p:cNvPr id="7" name="Minus Sign 6">
            <a:extLst>
              <a:ext uri="{FF2B5EF4-FFF2-40B4-BE49-F238E27FC236}">
                <a16:creationId xmlns:a16="http://schemas.microsoft.com/office/drawing/2014/main" id="{1CBE950D-D320-41DD-B12A-527DAF42F78A}"/>
              </a:ext>
            </a:extLst>
          </p:cNvPr>
          <p:cNvSpPr/>
          <p:nvPr/>
        </p:nvSpPr>
        <p:spPr>
          <a:xfrm rot="2718543">
            <a:off x="4615223" y="2836970"/>
            <a:ext cx="7684765" cy="898988"/>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A68DE934-A213-4119-95F6-4AEB4D20BE38}"/>
              </a:ext>
            </a:extLst>
          </p:cNvPr>
          <p:cNvSpPr txBox="1"/>
          <p:nvPr/>
        </p:nvSpPr>
        <p:spPr>
          <a:xfrm>
            <a:off x="5322013" y="5892229"/>
            <a:ext cx="4500081" cy="369332"/>
          </a:xfrm>
          <a:prstGeom prst="rect">
            <a:avLst/>
          </a:prstGeom>
          <a:noFill/>
        </p:spPr>
        <p:txBody>
          <a:bodyPr wrap="square" rtlCol="0">
            <a:spAutoFit/>
          </a:bodyPr>
          <a:lstStyle/>
          <a:p>
            <a:r>
              <a:rPr lang="en-GB" dirty="0"/>
              <a:t>Noughts win!</a:t>
            </a:r>
          </a:p>
        </p:txBody>
      </p:sp>
    </p:spTree>
    <p:extLst>
      <p:ext uri="{BB962C8B-B14F-4D97-AF65-F5344CB8AC3E}">
        <p14:creationId xmlns:p14="http://schemas.microsoft.com/office/powerpoint/2010/main" val="412619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BE157-289A-493E-A1C1-EEF2C1A9CA96}"/>
              </a:ext>
            </a:extLst>
          </p:cNvPr>
          <p:cNvSpPr>
            <a:spLocks noGrp="1"/>
          </p:cNvSpPr>
          <p:nvPr>
            <p:ph type="title"/>
          </p:nvPr>
        </p:nvSpPr>
        <p:spPr>
          <a:xfrm>
            <a:off x="2231136" y="384202"/>
            <a:ext cx="7729728" cy="1188720"/>
          </a:xfrm>
        </p:spPr>
        <p:txBody>
          <a:bodyPr/>
          <a:lstStyle/>
          <a:p>
            <a:r>
              <a:rPr lang="en-GB" dirty="0"/>
              <a:t>Depth Limited Minimax</a:t>
            </a:r>
          </a:p>
        </p:txBody>
      </p:sp>
      <p:sp>
        <p:nvSpPr>
          <p:cNvPr id="3" name="Content Placeholder 2">
            <a:extLst>
              <a:ext uri="{FF2B5EF4-FFF2-40B4-BE49-F238E27FC236}">
                <a16:creationId xmlns:a16="http://schemas.microsoft.com/office/drawing/2014/main" id="{C3B7A5F2-2BA3-492C-A776-CE2A14AAADDD}"/>
              </a:ext>
            </a:extLst>
          </p:cNvPr>
          <p:cNvSpPr>
            <a:spLocks noGrp="1"/>
          </p:cNvSpPr>
          <p:nvPr>
            <p:ph idx="1"/>
          </p:nvPr>
        </p:nvSpPr>
        <p:spPr>
          <a:xfrm>
            <a:off x="2231136" y="1710649"/>
            <a:ext cx="7729728" cy="4849400"/>
          </a:xfrm>
        </p:spPr>
        <p:txBody>
          <a:bodyPr/>
          <a:lstStyle/>
          <a:p>
            <a:r>
              <a:rPr lang="en-GB" dirty="0"/>
              <a:t>Even with Alpha-Beta pruning, the number of states grows exponentially. This means that games that have more than 9 possible moves quickly become impossible to solve.</a:t>
            </a:r>
          </a:p>
          <a:p>
            <a:r>
              <a:rPr lang="en-GB" dirty="0"/>
              <a:t>Thus we typically limit how many moves ahead into the future our system is allowed to search. For example, in chess, we might say that we are only allowed to look a maximum of 7 seven moves into the future.  A computer may run the AB calculation in a fraction of a second. But if we look 12 moves into the future, me way wait </a:t>
            </a:r>
            <a:r>
              <a:rPr lang="en-GB" b="1" dirty="0"/>
              <a:t>years</a:t>
            </a:r>
            <a:r>
              <a:rPr lang="en-GB" dirty="0"/>
              <a:t> for the result. </a:t>
            </a:r>
          </a:p>
          <a:p>
            <a:r>
              <a:rPr lang="en-GB" dirty="0"/>
              <a:t>For tic tac toe, we said we would only evaluate board states that are terminal. If we limit our search depth, we can’t guarantee that our board state is terminal.</a:t>
            </a:r>
          </a:p>
          <a:p>
            <a:r>
              <a:rPr lang="en-GB" dirty="0"/>
              <a:t>Thus, we need a </a:t>
            </a:r>
            <a:r>
              <a:rPr lang="en-GB" b="1" dirty="0"/>
              <a:t>heuristic</a:t>
            </a:r>
            <a:r>
              <a:rPr lang="en-GB" dirty="0"/>
              <a:t> to estimate which player is winning. For example, we may want to see which player currently has more pieces (in chess) to see whether white or black is winning. We use this heuristic value on the tree instead.</a:t>
            </a:r>
          </a:p>
        </p:txBody>
      </p:sp>
      <p:graphicFrame>
        <p:nvGraphicFramePr>
          <p:cNvPr id="4" name="Chart 3">
            <a:extLst>
              <a:ext uri="{FF2B5EF4-FFF2-40B4-BE49-F238E27FC236}">
                <a16:creationId xmlns:a16="http://schemas.microsoft.com/office/drawing/2014/main" id="{64EFC343-2C9A-4702-8FBC-49C39BE4F583}"/>
              </a:ext>
            </a:extLst>
          </p:cNvPr>
          <p:cNvGraphicFramePr>
            <a:graphicFrameLocks/>
          </p:cNvGraphicFramePr>
          <p:nvPr>
            <p:extLst>
              <p:ext uri="{D42A27DB-BD31-4B8C-83A1-F6EECF244321}">
                <p14:modId xmlns:p14="http://schemas.microsoft.com/office/powerpoint/2010/main" val="3181483831"/>
              </p:ext>
            </p:extLst>
          </p:nvPr>
        </p:nvGraphicFramePr>
        <p:xfrm>
          <a:off x="9904357" y="1500027"/>
          <a:ext cx="1856197" cy="130219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83079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32C47-4167-4BEC-8455-878BF7727377}"/>
              </a:ext>
            </a:extLst>
          </p:cNvPr>
          <p:cNvSpPr>
            <a:spLocks noGrp="1"/>
          </p:cNvSpPr>
          <p:nvPr>
            <p:ph type="title"/>
          </p:nvPr>
        </p:nvSpPr>
        <p:spPr>
          <a:xfrm>
            <a:off x="2169491" y="358517"/>
            <a:ext cx="7729728" cy="1188720"/>
          </a:xfrm>
        </p:spPr>
        <p:txBody>
          <a:bodyPr/>
          <a:lstStyle/>
          <a:p>
            <a:r>
              <a:rPr lang="en-GB" dirty="0"/>
              <a:t>Depth Limited Minimax</a:t>
            </a:r>
          </a:p>
        </p:txBody>
      </p:sp>
      <p:sp>
        <p:nvSpPr>
          <p:cNvPr id="3" name="Content Placeholder 2">
            <a:extLst>
              <a:ext uri="{FF2B5EF4-FFF2-40B4-BE49-F238E27FC236}">
                <a16:creationId xmlns:a16="http://schemas.microsoft.com/office/drawing/2014/main" id="{17A90DD5-54D3-4494-81E0-28D4122E597D}"/>
              </a:ext>
            </a:extLst>
          </p:cNvPr>
          <p:cNvSpPr>
            <a:spLocks noGrp="1"/>
          </p:cNvSpPr>
          <p:nvPr>
            <p:ph idx="1"/>
          </p:nvPr>
        </p:nvSpPr>
        <p:spPr/>
        <p:txBody>
          <a:bodyPr/>
          <a:lstStyle/>
          <a:p>
            <a:r>
              <a:rPr lang="en-GB" dirty="0"/>
              <a:t>Top AI systems use a depth limited minimax search that implements Alpha-beta pruning. Implementation of a depth limit is fairly easy, we can simply amend our current pseudocode slightly.</a:t>
            </a:r>
          </a:p>
        </p:txBody>
      </p:sp>
      <p:pic>
        <p:nvPicPr>
          <p:cNvPr id="5" name="Picture 4">
            <a:extLst>
              <a:ext uri="{FF2B5EF4-FFF2-40B4-BE49-F238E27FC236}">
                <a16:creationId xmlns:a16="http://schemas.microsoft.com/office/drawing/2014/main" id="{A7658F9F-B076-4AEE-BBCE-AC3DD7D9C0EC}"/>
              </a:ext>
            </a:extLst>
          </p:cNvPr>
          <p:cNvPicPr>
            <a:picLocks noChangeAspect="1"/>
          </p:cNvPicPr>
          <p:nvPr/>
        </p:nvPicPr>
        <p:blipFill>
          <a:blip r:embed="rId2"/>
          <a:stretch>
            <a:fillRect/>
          </a:stretch>
        </p:blipFill>
        <p:spPr>
          <a:xfrm>
            <a:off x="682501" y="3876856"/>
            <a:ext cx="5515258" cy="2038455"/>
          </a:xfrm>
          <a:prstGeom prst="rect">
            <a:avLst/>
          </a:prstGeom>
        </p:spPr>
      </p:pic>
      <p:pic>
        <p:nvPicPr>
          <p:cNvPr id="7" name="Picture 6">
            <a:extLst>
              <a:ext uri="{FF2B5EF4-FFF2-40B4-BE49-F238E27FC236}">
                <a16:creationId xmlns:a16="http://schemas.microsoft.com/office/drawing/2014/main" id="{525BADBE-FC8C-439B-9155-D74E56FC0FC9}"/>
              </a:ext>
            </a:extLst>
          </p:cNvPr>
          <p:cNvPicPr>
            <a:picLocks noChangeAspect="1"/>
          </p:cNvPicPr>
          <p:nvPr/>
        </p:nvPicPr>
        <p:blipFill>
          <a:blip r:embed="rId3"/>
          <a:stretch>
            <a:fillRect/>
          </a:stretch>
        </p:blipFill>
        <p:spPr>
          <a:xfrm>
            <a:off x="6437423" y="3876856"/>
            <a:ext cx="5420004" cy="2028929"/>
          </a:xfrm>
          <a:prstGeom prst="rect">
            <a:avLst/>
          </a:prstGeom>
        </p:spPr>
      </p:pic>
    </p:spTree>
    <p:extLst>
      <p:ext uri="{BB962C8B-B14F-4D97-AF65-F5344CB8AC3E}">
        <p14:creationId xmlns:p14="http://schemas.microsoft.com/office/powerpoint/2010/main" val="3929762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19F51-AADB-4935-B1D1-5A2ECA4260CF}"/>
              </a:ext>
            </a:extLst>
          </p:cNvPr>
          <p:cNvSpPr>
            <a:spLocks noGrp="1"/>
          </p:cNvSpPr>
          <p:nvPr>
            <p:ph type="title"/>
          </p:nvPr>
        </p:nvSpPr>
        <p:spPr>
          <a:xfrm>
            <a:off x="2231136" y="358517"/>
            <a:ext cx="7729728" cy="1188720"/>
          </a:xfrm>
        </p:spPr>
        <p:txBody>
          <a:bodyPr/>
          <a:lstStyle/>
          <a:p>
            <a:r>
              <a:rPr lang="en-GB" dirty="0"/>
              <a:t>Alpha–Beta Pruning</a:t>
            </a:r>
          </a:p>
        </p:txBody>
      </p:sp>
      <p:sp>
        <p:nvSpPr>
          <p:cNvPr id="3" name="Content Placeholder 2">
            <a:extLst>
              <a:ext uri="{FF2B5EF4-FFF2-40B4-BE49-F238E27FC236}">
                <a16:creationId xmlns:a16="http://schemas.microsoft.com/office/drawing/2014/main" id="{8DE291AC-876E-4F66-9DC1-394712205688}"/>
              </a:ext>
            </a:extLst>
          </p:cNvPr>
          <p:cNvSpPr>
            <a:spLocks noGrp="1"/>
          </p:cNvSpPr>
          <p:nvPr>
            <p:ph idx="1"/>
          </p:nvPr>
        </p:nvSpPr>
        <p:spPr>
          <a:xfrm>
            <a:off x="2195176" y="1692821"/>
            <a:ext cx="7729728" cy="4332972"/>
          </a:xfrm>
        </p:spPr>
        <p:txBody>
          <a:bodyPr/>
          <a:lstStyle/>
          <a:p>
            <a:r>
              <a:rPr lang="en-GB" dirty="0"/>
              <a:t>Let’s formalise our reasoning behind AB pruning into code.</a:t>
            </a:r>
          </a:p>
          <a:p>
            <a:r>
              <a:rPr lang="en-GB" dirty="0"/>
              <a:t>At every call in the tree, we will have values to keep track of:  alpha and beta. </a:t>
            </a:r>
          </a:p>
          <a:p>
            <a:r>
              <a:rPr lang="en-GB" dirty="0"/>
              <a:t>Alpha represents the value that the maximising players is guaranteed to achieve for the current search level or above.</a:t>
            </a:r>
          </a:p>
          <a:p>
            <a:r>
              <a:rPr lang="en-GB" dirty="0"/>
              <a:t>Beta represents the value that the minimising player is guaranteed to achieve for the current level or above.</a:t>
            </a:r>
          </a:p>
          <a:p>
            <a:r>
              <a:rPr lang="en-GB" dirty="0"/>
              <a:t>If it’s the maximisers turn, they update the alpha value if they discover a move that leads to a higher score than the current alpha.</a:t>
            </a:r>
          </a:p>
          <a:p>
            <a:r>
              <a:rPr lang="en-GB" dirty="0"/>
              <a:t>If it’s the maximisers turn, and alpha exceeds or is equal to beta, pruning occurs. This is because the minimising player will never choose a branch higher than beta (as they are already guaranteed beta as a worst-case).</a:t>
            </a:r>
          </a:p>
          <a:p>
            <a:r>
              <a:rPr lang="en-GB" dirty="0"/>
              <a:t>Similar logic applies to the minimiser turn.</a:t>
            </a:r>
          </a:p>
        </p:txBody>
      </p:sp>
    </p:spTree>
    <p:extLst>
      <p:ext uri="{BB962C8B-B14F-4D97-AF65-F5344CB8AC3E}">
        <p14:creationId xmlns:p14="http://schemas.microsoft.com/office/powerpoint/2010/main" val="3482302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B5C19-5989-4161-A215-865513274B9C}"/>
              </a:ext>
            </a:extLst>
          </p:cNvPr>
          <p:cNvSpPr>
            <a:spLocks noGrp="1"/>
          </p:cNvSpPr>
          <p:nvPr>
            <p:ph type="title"/>
          </p:nvPr>
        </p:nvSpPr>
        <p:spPr>
          <a:xfrm>
            <a:off x="2344152" y="65703"/>
            <a:ext cx="7729728" cy="1188720"/>
          </a:xfrm>
        </p:spPr>
        <p:txBody>
          <a:bodyPr/>
          <a:lstStyle/>
          <a:p>
            <a:r>
              <a:rPr lang="en-GB" dirty="0"/>
              <a:t>AB Pruning</a:t>
            </a:r>
          </a:p>
        </p:txBody>
      </p:sp>
      <p:sp>
        <p:nvSpPr>
          <p:cNvPr id="3" name="Content Placeholder 2">
            <a:extLst>
              <a:ext uri="{FF2B5EF4-FFF2-40B4-BE49-F238E27FC236}">
                <a16:creationId xmlns:a16="http://schemas.microsoft.com/office/drawing/2014/main" id="{897D881E-D68C-4667-B0F2-A2BBBCEAE417}"/>
              </a:ext>
            </a:extLst>
          </p:cNvPr>
          <p:cNvSpPr>
            <a:spLocks noGrp="1"/>
          </p:cNvSpPr>
          <p:nvPr>
            <p:ph idx="1"/>
          </p:nvPr>
        </p:nvSpPr>
        <p:spPr/>
        <p:txBody>
          <a:bodyPr/>
          <a:lstStyle/>
          <a:p>
            <a:endParaRPr lang="en-GB" dirty="0"/>
          </a:p>
        </p:txBody>
      </p:sp>
      <p:pic>
        <p:nvPicPr>
          <p:cNvPr id="6" name="Picture 5">
            <a:extLst>
              <a:ext uri="{FF2B5EF4-FFF2-40B4-BE49-F238E27FC236}">
                <a16:creationId xmlns:a16="http://schemas.microsoft.com/office/drawing/2014/main" id="{B909A574-DEA5-4CFA-B761-8885DF64BBF9}"/>
              </a:ext>
            </a:extLst>
          </p:cNvPr>
          <p:cNvPicPr>
            <a:picLocks noChangeAspect="1"/>
          </p:cNvPicPr>
          <p:nvPr/>
        </p:nvPicPr>
        <p:blipFill>
          <a:blip r:embed="rId2"/>
          <a:stretch>
            <a:fillRect/>
          </a:stretch>
        </p:blipFill>
        <p:spPr>
          <a:xfrm>
            <a:off x="2008432" y="1323993"/>
            <a:ext cx="5034503" cy="5309913"/>
          </a:xfrm>
          <a:prstGeom prst="rect">
            <a:avLst/>
          </a:prstGeom>
        </p:spPr>
      </p:pic>
      <p:pic>
        <p:nvPicPr>
          <p:cNvPr id="8" name="Picture 7">
            <a:extLst>
              <a:ext uri="{FF2B5EF4-FFF2-40B4-BE49-F238E27FC236}">
                <a16:creationId xmlns:a16="http://schemas.microsoft.com/office/drawing/2014/main" id="{CB6F5025-AB0C-465A-9256-40C8C58DFDD7}"/>
              </a:ext>
            </a:extLst>
          </p:cNvPr>
          <p:cNvPicPr>
            <a:picLocks noChangeAspect="1"/>
          </p:cNvPicPr>
          <p:nvPr/>
        </p:nvPicPr>
        <p:blipFill>
          <a:blip r:embed="rId3"/>
          <a:stretch>
            <a:fillRect/>
          </a:stretch>
        </p:blipFill>
        <p:spPr>
          <a:xfrm>
            <a:off x="7463906" y="5269951"/>
            <a:ext cx="4219792" cy="609631"/>
          </a:xfrm>
          <a:prstGeom prst="rect">
            <a:avLst/>
          </a:prstGeom>
        </p:spPr>
      </p:pic>
      <p:sp>
        <p:nvSpPr>
          <p:cNvPr id="9" name="TextBox 8">
            <a:extLst>
              <a:ext uri="{FF2B5EF4-FFF2-40B4-BE49-F238E27FC236}">
                <a16:creationId xmlns:a16="http://schemas.microsoft.com/office/drawing/2014/main" id="{8A17B873-F89A-4ADD-89F0-D74CAF352531}"/>
              </a:ext>
            </a:extLst>
          </p:cNvPr>
          <p:cNvSpPr txBox="1"/>
          <p:nvPr/>
        </p:nvSpPr>
        <p:spPr>
          <a:xfrm>
            <a:off x="10376898" y="46233"/>
            <a:ext cx="1720921" cy="938719"/>
          </a:xfrm>
          <a:prstGeom prst="rect">
            <a:avLst/>
          </a:prstGeom>
          <a:solidFill>
            <a:schemeClr val="accent1">
              <a:lumMod val="20000"/>
              <a:lumOff val="80000"/>
            </a:schemeClr>
          </a:solidFill>
          <a:ln>
            <a:solidFill>
              <a:schemeClr val="tx1"/>
            </a:solidFill>
          </a:ln>
        </p:spPr>
        <p:txBody>
          <a:bodyPr wrap="square" rtlCol="0">
            <a:spAutoFit/>
          </a:bodyPr>
          <a:lstStyle/>
          <a:p>
            <a:r>
              <a:rPr lang="en-GB" sz="1100" dirty="0"/>
              <a:t>Credit: </a:t>
            </a:r>
            <a:r>
              <a:rPr lang="en-GB" sz="1100" dirty="0" err="1"/>
              <a:t>GeeksForGeeks</a:t>
            </a:r>
            <a:r>
              <a:rPr lang="en-GB" sz="1100" dirty="0"/>
              <a:t> https://www.geeksforgeeks.org/minimax-algorithm-in-game-theory-set-4-alpha-beta-pruning/</a:t>
            </a:r>
          </a:p>
        </p:txBody>
      </p:sp>
    </p:spTree>
    <p:extLst>
      <p:ext uri="{BB962C8B-B14F-4D97-AF65-F5344CB8AC3E}">
        <p14:creationId xmlns:p14="http://schemas.microsoft.com/office/powerpoint/2010/main" val="19231545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D7F69-936C-43D4-9CE5-1306B920560A}"/>
              </a:ext>
            </a:extLst>
          </p:cNvPr>
          <p:cNvSpPr>
            <a:spLocks noGrp="1"/>
          </p:cNvSpPr>
          <p:nvPr>
            <p:ph type="title"/>
          </p:nvPr>
        </p:nvSpPr>
        <p:spPr/>
        <p:txBody>
          <a:bodyPr/>
          <a:lstStyle/>
          <a:p>
            <a:r>
              <a:rPr lang="en-GB" dirty="0"/>
              <a:t>Minimax</a:t>
            </a:r>
          </a:p>
        </p:txBody>
      </p:sp>
      <p:sp>
        <p:nvSpPr>
          <p:cNvPr id="3" name="Content Placeholder 2">
            <a:extLst>
              <a:ext uri="{FF2B5EF4-FFF2-40B4-BE49-F238E27FC236}">
                <a16:creationId xmlns:a16="http://schemas.microsoft.com/office/drawing/2014/main" id="{7148F279-3C0E-4DFE-8E27-220A178039E0}"/>
              </a:ext>
            </a:extLst>
          </p:cNvPr>
          <p:cNvSpPr>
            <a:spLocks noGrp="1"/>
          </p:cNvSpPr>
          <p:nvPr>
            <p:ph idx="1"/>
          </p:nvPr>
        </p:nvSpPr>
        <p:spPr>
          <a:xfrm>
            <a:off x="2231136" y="2638044"/>
            <a:ext cx="7729728" cy="3649740"/>
          </a:xfrm>
        </p:spPr>
        <p:txBody>
          <a:bodyPr/>
          <a:lstStyle/>
          <a:p>
            <a:r>
              <a:rPr lang="en-GB" dirty="0"/>
              <a:t>We have now formalised an algorithm that can be applied to a whole range of adversarial search problems (including two player board games).</a:t>
            </a:r>
          </a:p>
          <a:p>
            <a:r>
              <a:rPr lang="en-GB" dirty="0"/>
              <a:t>We look at all possible moves up to a specific amount of time in the future. We then apply some heuristic that estimates the value of the board state at this point. We then use the Minimax algorithm (a depth-first search algorithm) to determine what the best move is.  Alpha-beta pruning is used to search this space more efficiently.</a:t>
            </a:r>
          </a:p>
          <a:p>
            <a:r>
              <a:rPr lang="en-GB" dirty="0"/>
              <a:t>With small modifications, this can be applied to other domains outside of just two player games where both sides have all (or some) information accessible.</a:t>
            </a:r>
          </a:p>
        </p:txBody>
      </p:sp>
    </p:spTree>
    <p:extLst>
      <p:ext uri="{BB962C8B-B14F-4D97-AF65-F5344CB8AC3E}">
        <p14:creationId xmlns:p14="http://schemas.microsoft.com/office/powerpoint/2010/main" val="1022054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84245-B4B5-4191-A104-9F72E9F460BA}"/>
              </a:ext>
            </a:extLst>
          </p:cNvPr>
          <p:cNvSpPr>
            <a:spLocks noGrp="1"/>
          </p:cNvSpPr>
          <p:nvPr>
            <p:ph type="title"/>
          </p:nvPr>
        </p:nvSpPr>
        <p:spPr/>
        <p:txBody>
          <a:bodyPr/>
          <a:lstStyle/>
          <a:p>
            <a:r>
              <a:rPr lang="en-GB" dirty="0"/>
              <a:t>Iterative Deepening</a:t>
            </a:r>
          </a:p>
        </p:txBody>
      </p:sp>
      <p:sp>
        <p:nvSpPr>
          <p:cNvPr id="3" name="Content Placeholder 2">
            <a:extLst>
              <a:ext uri="{FF2B5EF4-FFF2-40B4-BE49-F238E27FC236}">
                <a16:creationId xmlns:a16="http://schemas.microsoft.com/office/drawing/2014/main" id="{3D2C6E0B-4A92-47A2-BA1E-959C0D53808B}"/>
              </a:ext>
            </a:extLst>
          </p:cNvPr>
          <p:cNvSpPr>
            <a:spLocks noGrp="1"/>
          </p:cNvSpPr>
          <p:nvPr>
            <p:ph idx="1"/>
          </p:nvPr>
        </p:nvSpPr>
        <p:spPr>
          <a:xfrm>
            <a:off x="2231136" y="2638044"/>
            <a:ext cx="7729728" cy="3767893"/>
          </a:xfrm>
        </p:spPr>
        <p:txBody>
          <a:bodyPr/>
          <a:lstStyle/>
          <a:p>
            <a:r>
              <a:rPr lang="en-GB" dirty="0"/>
              <a:t>The problem with depth-limited minimax is that we must manually select how deep our computer should search.</a:t>
            </a:r>
          </a:p>
          <a:p>
            <a:r>
              <a:rPr lang="en-GB" dirty="0"/>
              <a:t>Different computers will be more / less powerful and hence different search depths will be needed.</a:t>
            </a:r>
          </a:p>
          <a:p>
            <a:r>
              <a:rPr lang="en-GB" dirty="0"/>
              <a:t>Often, we actually want to limit our search by </a:t>
            </a:r>
            <a:r>
              <a:rPr lang="en-GB" b="1" dirty="0"/>
              <a:t>time</a:t>
            </a:r>
            <a:endParaRPr lang="en-GB" dirty="0"/>
          </a:p>
          <a:p>
            <a:r>
              <a:rPr lang="en-GB" dirty="0"/>
              <a:t>We can adapt our minimax algorithm so that it only searches for a given period of time</a:t>
            </a:r>
          </a:p>
          <a:p>
            <a:r>
              <a:rPr lang="en-GB" dirty="0"/>
              <a:t>This is widely used in games like chess, where time limits are implemented</a:t>
            </a:r>
          </a:p>
          <a:p>
            <a:r>
              <a:rPr lang="en-GB" dirty="0"/>
              <a:t>To achieve this, we use an algorithm known as iterative deepening</a:t>
            </a:r>
          </a:p>
        </p:txBody>
      </p:sp>
    </p:spTree>
    <p:extLst>
      <p:ext uri="{BB962C8B-B14F-4D97-AF65-F5344CB8AC3E}">
        <p14:creationId xmlns:p14="http://schemas.microsoft.com/office/powerpoint/2010/main" val="163639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84245-B4B5-4191-A104-9F72E9F460BA}"/>
              </a:ext>
            </a:extLst>
          </p:cNvPr>
          <p:cNvSpPr>
            <a:spLocks noGrp="1"/>
          </p:cNvSpPr>
          <p:nvPr>
            <p:ph type="title"/>
          </p:nvPr>
        </p:nvSpPr>
        <p:spPr>
          <a:xfrm>
            <a:off x="2231136" y="214678"/>
            <a:ext cx="7729728" cy="1188720"/>
          </a:xfrm>
        </p:spPr>
        <p:txBody>
          <a:bodyPr/>
          <a:lstStyle/>
          <a:p>
            <a:r>
              <a:rPr lang="en-GB" dirty="0"/>
              <a:t>Iterative Deepening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2C6E0B-4A92-47A2-BA1E-959C0D53808B}"/>
                  </a:ext>
                </a:extLst>
              </p:cNvPr>
              <p:cNvSpPr>
                <a:spLocks noGrp="1"/>
              </p:cNvSpPr>
              <p:nvPr>
                <p:ph idx="1"/>
              </p:nvPr>
            </p:nvSpPr>
            <p:spPr>
              <a:xfrm>
                <a:off x="2231136" y="1545053"/>
                <a:ext cx="7729728" cy="4419095"/>
              </a:xfrm>
            </p:spPr>
            <p:txBody>
              <a:bodyPr/>
              <a:lstStyle/>
              <a:p>
                <a:r>
                  <a:rPr lang="en-GB" dirty="0"/>
                  <a:t>The idea of iterative deepening is simple. We run a depth-limited alpha-beta pruned minimax search at increasing depths until we run out of time.</a:t>
                </a:r>
              </a:p>
              <a:p>
                <a:r>
                  <a:rPr lang="en-GB" dirty="0"/>
                  <a:t>This means we search at depth 1, then 2, then 3 and so on until we’ve used up all available time</a:t>
                </a:r>
              </a:p>
              <a:p>
                <a:r>
                  <a:rPr lang="en-GB" dirty="0"/>
                  <a:t>In chess this translates to looking one move into the future then 2, then 3. When we run out of time, we return the result from the last complete search.</a:t>
                </a:r>
              </a:p>
              <a:p>
                <a:r>
                  <a:rPr lang="en-GB" dirty="0"/>
                  <a:t>Isn’t this really inefficient? Aren’t we just repeating work unnecessarily (e.g., we discard </a:t>
                </a:r>
                <a:r>
                  <a:rPr lang="en-GB" b="1" dirty="0"/>
                  <a:t>all</a:t>
                </a:r>
                <a:r>
                  <a:rPr lang="en-GB" dirty="0"/>
                  <a:t> search results other than the last completed one).</a:t>
                </a:r>
              </a:p>
              <a:p>
                <a:r>
                  <a:rPr lang="en-GB" dirty="0"/>
                  <a:t>It turns out that it has the same runtime complexity as minimax: O(</a:t>
                </a:r>
                <a14:m>
                  <m:oMath xmlns:m="http://schemas.openxmlformats.org/officeDocument/2006/math">
                    <m:sSup>
                      <m:sSupPr>
                        <m:ctrlPr>
                          <a:rPr lang="en-GB" i="1" smtClean="0">
                            <a:latin typeface="Cambria Math" panose="02040503050406030204" pitchFamily="18" charset="0"/>
                          </a:rPr>
                        </m:ctrlPr>
                      </m:sSupPr>
                      <m:e>
                        <m:r>
                          <a:rPr lang="en-GB" b="0" i="1" smtClean="0">
                            <a:latin typeface="Cambria Math" panose="02040503050406030204" pitchFamily="18" charset="0"/>
                          </a:rPr>
                          <m:t>𝑏</m:t>
                        </m:r>
                      </m:e>
                      <m:sup>
                        <m:r>
                          <a:rPr lang="en-GB" b="0" i="1" smtClean="0">
                            <a:latin typeface="Cambria Math" panose="02040503050406030204" pitchFamily="18" charset="0"/>
                          </a:rPr>
                          <m:t>𝑚</m:t>
                        </m:r>
                      </m:sup>
                    </m:sSup>
                    <m:r>
                      <a:rPr lang="en-GB" b="0" i="1" smtClean="0">
                        <a:latin typeface="Cambria Math" panose="02040503050406030204" pitchFamily="18" charset="0"/>
                      </a:rPr>
                      <m:t>)</m:t>
                    </m:r>
                  </m:oMath>
                </a14:m>
                <a:r>
                  <a:rPr lang="en-GB" dirty="0"/>
                  <a:t> </a:t>
                </a:r>
              </a:p>
              <a:p>
                <a:r>
                  <a:rPr lang="en-GB" dirty="0"/>
                  <a:t>This is because there are far more nodes on the last layer of the tree than at all the previous levels combined. Essentially, a search at depth 2 is trivially small compared to depth 3. Thus, if our computer is capable of searching to depth 3, depth 2 and depth 1 searches are negligible.</a:t>
                </a:r>
              </a:p>
            </p:txBody>
          </p:sp>
        </mc:Choice>
        <mc:Fallback xmlns="">
          <p:sp>
            <p:nvSpPr>
              <p:cNvPr id="3" name="Content Placeholder 2">
                <a:extLst>
                  <a:ext uri="{FF2B5EF4-FFF2-40B4-BE49-F238E27FC236}">
                    <a16:creationId xmlns:a16="http://schemas.microsoft.com/office/drawing/2014/main" id="{3D2C6E0B-4A92-47A2-BA1E-959C0D53808B}"/>
                  </a:ext>
                </a:extLst>
              </p:cNvPr>
              <p:cNvSpPr>
                <a:spLocks noGrp="1" noRot="1" noChangeAspect="1" noMove="1" noResize="1" noEditPoints="1" noAdjustHandles="1" noChangeArrowheads="1" noChangeShapeType="1" noTextEdit="1"/>
              </p:cNvSpPr>
              <p:nvPr>
                <p:ph idx="1"/>
              </p:nvPr>
            </p:nvSpPr>
            <p:spPr>
              <a:xfrm>
                <a:off x="2231136" y="1545053"/>
                <a:ext cx="7729728" cy="4419095"/>
              </a:xfrm>
              <a:blipFill>
                <a:blip r:embed="rId2"/>
                <a:stretch>
                  <a:fillRect l="-473" t="-690" r="-789"/>
                </a:stretch>
              </a:blipFill>
            </p:spPr>
            <p:txBody>
              <a:bodyPr/>
              <a:lstStyle/>
              <a:p>
                <a:r>
                  <a:rPr lang="en-GB">
                    <a:noFill/>
                  </a:rPr>
                  <a:t> </a:t>
                </a:r>
              </a:p>
            </p:txBody>
          </p:sp>
        </mc:Fallback>
      </mc:AlternateContent>
    </p:spTree>
    <p:extLst>
      <p:ext uri="{BB962C8B-B14F-4D97-AF65-F5344CB8AC3E}">
        <p14:creationId xmlns:p14="http://schemas.microsoft.com/office/powerpoint/2010/main" val="267345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84245-B4B5-4191-A104-9F72E9F460BA}"/>
              </a:ext>
            </a:extLst>
          </p:cNvPr>
          <p:cNvSpPr>
            <a:spLocks noGrp="1"/>
          </p:cNvSpPr>
          <p:nvPr>
            <p:ph type="title"/>
          </p:nvPr>
        </p:nvSpPr>
        <p:spPr>
          <a:xfrm>
            <a:off x="2231136" y="214678"/>
            <a:ext cx="7729728" cy="1188720"/>
          </a:xfrm>
        </p:spPr>
        <p:txBody>
          <a:bodyPr/>
          <a:lstStyle/>
          <a:p>
            <a:r>
              <a:rPr lang="en-GB" dirty="0"/>
              <a:t>Iterative Deepening</a:t>
            </a:r>
          </a:p>
        </p:txBody>
      </p:sp>
      <p:sp>
        <p:nvSpPr>
          <p:cNvPr id="3" name="Content Placeholder 2">
            <a:extLst>
              <a:ext uri="{FF2B5EF4-FFF2-40B4-BE49-F238E27FC236}">
                <a16:creationId xmlns:a16="http://schemas.microsoft.com/office/drawing/2014/main" id="{3D2C6E0B-4A92-47A2-BA1E-959C0D53808B}"/>
              </a:ext>
            </a:extLst>
          </p:cNvPr>
          <p:cNvSpPr>
            <a:spLocks noGrp="1"/>
          </p:cNvSpPr>
          <p:nvPr>
            <p:ph idx="1"/>
          </p:nvPr>
        </p:nvSpPr>
        <p:spPr>
          <a:xfrm>
            <a:off x="2231136" y="1545054"/>
            <a:ext cx="7729728" cy="3725590"/>
          </a:xfrm>
        </p:spPr>
        <p:txBody>
          <a:bodyPr/>
          <a:lstStyle/>
          <a:p>
            <a:r>
              <a:rPr lang="en-GB" dirty="0"/>
              <a:t>Remember, they key to an efficient algorithm is move ordering. The best moves should be expanded first in order to maximise alpha-beta pruning efficiency</a:t>
            </a:r>
          </a:p>
          <a:p>
            <a:r>
              <a:rPr lang="en-GB" dirty="0"/>
              <a:t>Iterative deepening will give us the best moves at depth of 1. Often, this will be the best (or one of the best moves) at depth 2 as well. Hence, if we store the result from our previous depth search and expand this first, we are likely to cut-off a much larger portion of the search tree.</a:t>
            </a:r>
          </a:p>
          <a:p>
            <a:r>
              <a:rPr lang="en-GB" dirty="0"/>
              <a:t>Hence, iterative deepening is often a far more efficient (and faster) than minimax + alpha beta pruning. Essentially iterative deepening allows us to look further ahead into the future, for the same computation cost. This is why it is used in the top chess engines.</a:t>
            </a:r>
          </a:p>
        </p:txBody>
      </p:sp>
    </p:spTree>
    <p:extLst>
      <p:ext uri="{BB962C8B-B14F-4D97-AF65-F5344CB8AC3E}">
        <p14:creationId xmlns:p14="http://schemas.microsoft.com/office/powerpoint/2010/main" val="1908439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94E5A-1D60-4F6B-86E5-4E9EC2607FB5}"/>
              </a:ext>
            </a:extLst>
          </p:cNvPr>
          <p:cNvSpPr>
            <a:spLocks noGrp="1"/>
          </p:cNvSpPr>
          <p:nvPr>
            <p:ph type="title"/>
          </p:nvPr>
        </p:nvSpPr>
        <p:spPr>
          <a:xfrm>
            <a:off x="2231136" y="384202"/>
            <a:ext cx="7729728" cy="1188720"/>
          </a:xfrm>
        </p:spPr>
        <p:txBody>
          <a:bodyPr/>
          <a:lstStyle/>
          <a:p>
            <a:r>
              <a:rPr lang="en-GB" dirty="0"/>
              <a:t>Summary</a:t>
            </a:r>
          </a:p>
        </p:txBody>
      </p:sp>
      <p:sp>
        <p:nvSpPr>
          <p:cNvPr id="3" name="Content Placeholder 2">
            <a:extLst>
              <a:ext uri="{FF2B5EF4-FFF2-40B4-BE49-F238E27FC236}">
                <a16:creationId xmlns:a16="http://schemas.microsoft.com/office/drawing/2014/main" id="{DBEBFE46-D0D3-4E1D-A9A0-21997969F9B2}"/>
              </a:ext>
            </a:extLst>
          </p:cNvPr>
          <p:cNvSpPr>
            <a:spLocks noGrp="1"/>
          </p:cNvSpPr>
          <p:nvPr>
            <p:ph idx="1"/>
          </p:nvPr>
        </p:nvSpPr>
        <p:spPr>
          <a:xfrm>
            <a:off x="2231136" y="1728780"/>
            <a:ext cx="7729728" cy="4795310"/>
          </a:xfrm>
        </p:spPr>
        <p:txBody>
          <a:bodyPr/>
          <a:lstStyle/>
          <a:p>
            <a:r>
              <a:rPr lang="en-GB" dirty="0"/>
              <a:t>Minimax is an algorithm that allows us to perform an adversarial search</a:t>
            </a:r>
          </a:p>
          <a:p>
            <a:r>
              <a:rPr lang="en-GB" dirty="0"/>
              <a:t>Discussed how it can be applied to board games to achieve perfect / high-level play.</a:t>
            </a:r>
          </a:p>
          <a:p>
            <a:r>
              <a:rPr lang="en-GB" dirty="0"/>
              <a:t>Alpha-beta pruning is an optimisation that drastically speeds up the minimax algorithm whilst still producing the same result. It is fastest when moves are ordered from best to worst (although even a random ordering will lead to massive speedups)</a:t>
            </a:r>
          </a:p>
          <a:p>
            <a:r>
              <a:rPr lang="en-GB" dirty="0"/>
              <a:t>Discussed how depth-limits are needed to for most board games as search space is incredibly large.</a:t>
            </a:r>
          </a:p>
          <a:p>
            <a:r>
              <a:rPr lang="en-GB" dirty="0"/>
              <a:t>Heuristics are used to estimate a given board state at nodes at the specified depth-limit.</a:t>
            </a:r>
          </a:p>
          <a:p>
            <a:r>
              <a:rPr lang="en-GB" dirty="0"/>
              <a:t>Iterative deepening allows AI agents to search for a given period of time, and allows for deeper searches than using a fixed depth in the same amount of time. </a:t>
            </a:r>
          </a:p>
        </p:txBody>
      </p:sp>
    </p:spTree>
    <p:extLst>
      <p:ext uri="{BB962C8B-B14F-4D97-AF65-F5344CB8AC3E}">
        <p14:creationId xmlns:p14="http://schemas.microsoft.com/office/powerpoint/2010/main" val="2261757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73508-6ABF-4698-A39E-24759180ED7C}"/>
              </a:ext>
            </a:extLst>
          </p:cNvPr>
          <p:cNvSpPr>
            <a:spLocks noGrp="1"/>
          </p:cNvSpPr>
          <p:nvPr>
            <p:ph type="title"/>
          </p:nvPr>
        </p:nvSpPr>
        <p:spPr>
          <a:xfrm>
            <a:off x="804672" y="2404872"/>
            <a:ext cx="3044950" cy="1627792"/>
          </a:xfrm>
        </p:spPr>
        <p:txBody>
          <a:bodyPr vert="horz" lIns="274320" tIns="182880" rIns="274320" bIns="182880" rtlCol="0" anchor="ctr" anchorCtr="1">
            <a:normAutofit/>
          </a:bodyPr>
          <a:lstStyle/>
          <a:p>
            <a:r>
              <a:rPr lang="en-US"/>
              <a:t>Questions</a:t>
            </a:r>
          </a:p>
        </p:txBody>
      </p:sp>
      <p:pic>
        <p:nvPicPr>
          <p:cNvPr id="8194" name="Picture 2" descr="Interview Questions to Ask the Hiring Manager | JRoss Recruiters">
            <a:extLst>
              <a:ext uri="{FF2B5EF4-FFF2-40B4-BE49-F238E27FC236}">
                <a16:creationId xmlns:a16="http://schemas.microsoft.com/office/drawing/2014/main" id="{5020E69C-6370-4CD8-8495-03C8199A481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294376" y="1511713"/>
            <a:ext cx="6257544" cy="3519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2396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DCA398B-8CB4-4C0C-89C6-A8AB6F78D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03A960-04DD-40B3-8713-A5B358CD5188}"/>
              </a:ext>
            </a:extLst>
          </p:cNvPr>
          <p:cNvSpPr>
            <a:spLocks noGrp="1"/>
          </p:cNvSpPr>
          <p:nvPr>
            <p:ph type="title"/>
          </p:nvPr>
        </p:nvSpPr>
        <p:spPr>
          <a:xfrm>
            <a:off x="804672" y="1290025"/>
            <a:ext cx="4475892" cy="1188720"/>
          </a:xfrm>
          <a:solidFill>
            <a:srgbClr val="FFFFFF"/>
          </a:solidFill>
          <a:ln>
            <a:solidFill>
              <a:srgbClr val="404040"/>
            </a:solidFill>
          </a:ln>
        </p:spPr>
        <p:txBody>
          <a:bodyPr>
            <a:normAutofit/>
          </a:bodyPr>
          <a:lstStyle/>
          <a:p>
            <a:r>
              <a:rPr lang="en-GB" dirty="0"/>
              <a:t>Tic Tac Toe</a:t>
            </a:r>
          </a:p>
        </p:txBody>
      </p:sp>
      <p:sp>
        <p:nvSpPr>
          <p:cNvPr id="3" name="Content Placeholder 2">
            <a:extLst>
              <a:ext uri="{FF2B5EF4-FFF2-40B4-BE49-F238E27FC236}">
                <a16:creationId xmlns:a16="http://schemas.microsoft.com/office/drawing/2014/main" id="{2C836F5F-005C-4CF3-99B5-C27FF04E9ECE}"/>
              </a:ext>
            </a:extLst>
          </p:cNvPr>
          <p:cNvSpPr>
            <a:spLocks noGrp="1"/>
          </p:cNvSpPr>
          <p:nvPr>
            <p:ph idx="1"/>
          </p:nvPr>
        </p:nvSpPr>
        <p:spPr>
          <a:xfrm>
            <a:off x="804672" y="2858703"/>
            <a:ext cx="4475892" cy="3042547"/>
          </a:xfrm>
        </p:spPr>
        <p:txBody>
          <a:bodyPr>
            <a:normAutofit/>
          </a:bodyPr>
          <a:lstStyle/>
          <a:p>
            <a:r>
              <a:rPr lang="en-GB" dirty="0">
                <a:solidFill>
                  <a:srgbClr val="FFFFFF"/>
                </a:solidFill>
              </a:rPr>
              <a:t>Tic Tac Toe is a solved game, meaning perfect play is known. Why can Tic Tac Toe be solved?</a:t>
            </a:r>
          </a:p>
          <a:p>
            <a:r>
              <a:rPr lang="en-GB" dirty="0">
                <a:solidFill>
                  <a:srgbClr val="FFFFFF"/>
                </a:solidFill>
              </a:rPr>
              <a:t>There are a </a:t>
            </a:r>
            <a:r>
              <a:rPr lang="en-GB" b="1" dirty="0">
                <a:solidFill>
                  <a:srgbClr val="FFFFFF"/>
                </a:solidFill>
              </a:rPr>
              <a:t>finite</a:t>
            </a:r>
            <a:r>
              <a:rPr lang="en-GB" dirty="0">
                <a:solidFill>
                  <a:srgbClr val="FFFFFF"/>
                </a:solidFill>
              </a:rPr>
              <a:t> number of possible games of tic tac toe (around 255,168 </a:t>
            </a:r>
            <a:r>
              <a:rPr lang="en-GB" i="0" dirty="0">
                <a:solidFill>
                  <a:srgbClr val="FFFFFF"/>
                </a:solidFill>
                <a:effectLst/>
                <a:latin typeface="Times New Roman" panose="02020603050405020304" pitchFamily="18" charset="0"/>
              </a:rPr>
              <a:t>games)</a:t>
            </a:r>
          </a:p>
          <a:p>
            <a:r>
              <a:rPr lang="en-GB" dirty="0">
                <a:solidFill>
                  <a:srgbClr val="FFFFFF"/>
                </a:solidFill>
                <a:latin typeface="Times New Roman" panose="02020603050405020304" pitchFamily="18" charset="0"/>
              </a:rPr>
              <a:t>Let’s design an AI agent that play tic tac toe perfectly</a:t>
            </a:r>
            <a:endParaRPr lang="en-GB" i="0" dirty="0">
              <a:solidFill>
                <a:srgbClr val="FFFFFF"/>
              </a:solidFill>
              <a:effectLst/>
              <a:latin typeface="Times New Roman" panose="02020603050405020304" pitchFamily="18" charset="0"/>
            </a:endParaRPr>
          </a:p>
          <a:p>
            <a:endParaRPr lang="en-GB" dirty="0">
              <a:solidFill>
                <a:srgbClr val="FFFFFF"/>
              </a:solidFill>
            </a:endParaRPr>
          </a:p>
        </p:txBody>
      </p:sp>
      <p:sp>
        <p:nvSpPr>
          <p:cNvPr id="73" name="Rectangle 72">
            <a:extLst>
              <a:ext uri="{FF2B5EF4-FFF2-40B4-BE49-F238E27FC236}">
                <a16:creationId xmlns:a16="http://schemas.microsoft.com/office/drawing/2014/main" id="{9E8345C6-0280-4226-BD83-7333BA6C3A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99823778-D290-4538-B146-1F73C3755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843"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Tic Tac Toe - Creating Unbeatable AI | by Greg Surma | Medium">
            <a:extLst>
              <a:ext uri="{FF2B5EF4-FFF2-40B4-BE49-F238E27FC236}">
                <a16:creationId xmlns:a16="http://schemas.microsoft.com/office/drawing/2014/main" id="{C1CD2908-A9A6-4191-B5A2-FFA6F6CF8A9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65" r="6840" b="-3"/>
          <a:stretch/>
        </p:blipFill>
        <p:spPr bwMode="auto">
          <a:xfrm>
            <a:off x="7208520" y="1126397"/>
            <a:ext cx="3867912" cy="4288536"/>
          </a:xfrm>
          <a:prstGeom prst="rect">
            <a:avLst/>
          </a:prstGeom>
          <a:noFill/>
          <a:ln w="31750">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861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B7936-F49F-45C6-AFD1-6CD6E04BA3A9}"/>
              </a:ext>
            </a:extLst>
          </p:cNvPr>
          <p:cNvSpPr>
            <a:spLocks noGrp="1"/>
          </p:cNvSpPr>
          <p:nvPr>
            <p:ph type="title"/>
          </p:nvPr>
        </p:nvSpPr>
        <p:spPr>
          <a:xfrm>
            <a:off x="2303326" y="204296"/>
            <a:ext cx="7729728" cy="1188720"/>
          </a:xfrm>
        </p:spPr>
        <p:txBody>
          <a:bodyPr/>
          <a:lstStyle/>
          <a:p>
            <a:r>
              <a:rPr lang="en-GB" dirty="0"/>
              <a:t>Further Reading</a:t>
            </a:r>
          </a:p>
        </p:txBody>
      </p:sp>
      <p:sp>
        <p:nvSpPr>
          <p:cNvPr id="5" name="Content Placeholder 4">
            <a:extLst>
              <a:ext uri="{FF2B5EF4-FFF2-40B4-BE49-F238E27FC236}">
                <a16:creationId xmlns:a16="http://schemas.microsoft.com/office/drawing/2014/main" id="{0BC943B5-ADFA-4F01-8E27-94ADFA543A0B}"/>
              </a:ext>
            </a:extLst>
          </p:cNvPr>
          <p:cNvSpPr>
            <a:spLocks noGrp="1"/>
          </p:cNvSpPr>
          <p:nvPr>
            <p:ph idx="1"/>
          </p:nvPr>
        </p:nvSpPr>
        <p:spPr>
          <a:xfrm>
            <a:off x="2231136" y="2638044"/>
            <a:ext cx="7729728" cy="3661691"/>
          </a:xfrm>
        </p:spPr>
        <p:txBody>
          <a:bodyPr/>
          <a:lstStyle/>
          <a:p>
            <a:r>
              <a:rPr lang="en-GB" dirty="0"/>
              <a:t>Minimax: </a:t>
            </a:r>
            <a:r>
              <a:rPr lang="en-GB" dirty="0">
                <a:hlinkClick r:id="rId2"/>
              </a:rPr>
              <a:t>https://towardsdatascience.com/how-a-chess-playing-computer-thinks-about-its-next-move-8f028bd0e7b1</a:t>
            </a:r>
            <a:endParaRPr lang="en-GB" dirty="0"/>
          </a:p>
          <a:p>
            <a:r>
              <a:rPr lang="en-GB" dirty="0"/>
              <a:t>Minimax + AB-pruning + depth limit: </a:t>
            </a:r>
            <a:r>
              <a:rPr lang="en-GB" dirty="0">
                <a:hlinkClick r:id="rId3"/>
              </a:rPr>
              <a:t>https://www.youtube.com/watch?v=l-hh51ncgDI</a:t>
            </a:r>
            <a:r>
              <a:rPr lang="en-GB" dirty="0"/>
              <a:t> </a:t>
            </a:r>
            <a:r>
              <a:rPr lang="en-GB" dirty="0">
                <a:hlinkClick r:id="rId4"/>
              </a:rPr>
              <a:t>https://www.cs.cornell.edu/courses/cs312/2002sp/lectures/rec21.htm</a:t>
            </a:r>
            <a:r>
              <a:rPr lang="en-GB" dirty="0"/>
              <a:t> </a:t>
            </a:r>
          </a:p>
          <a:p>
            <a:r>
              <a:rPr lang="en-GB" dirty="0"/>
              <a:t>Iterative deepening: </a:t>
            </a:r>
            <a:r>
              <a:rPr lang="en-GB" dirty="0">
                <a:hlinkClick r:id="rId5"/>
              </a:rPr>
              <a:t>https://www.chessprogramming.org/Iterative_Deepening</a:t>
            </a:r>
            <a:r>
              <a:rPr lang="en-GB" dirty="0"/>
              <a:t> </a:t>
            </a:r>
          </a:p>
          <a:p>
            <a:r>
              <a:rPr lang="en-GB" dirty="0"/>
              <a:t>Heuristics (evaluation function): </a:t>
            </a:r>
            <a:r>
              <a:rPr lang="en-GB" dirty="0">
                <a:hlinkClick r:id="rId6"/>
              </a:rPr>
              <a:t>https://www.chessprogramming.org/Evaluation</a:t>
            </a:r>
            <a:r>
              <a:rPr lang="en-GB" dirty="0"/>
              <a:t> </a:t>
            </a:r>
          </a:p>
          <a:p>
            <a:endParaRPr lang="en-GB" dirty="0"/>
          </a:p>
          <a:p>
            <a:endParaRPr lang="en-GB" dirty="0"/>
          </a:p>
        </p:txBody>
      </p:sp>
    </p:spTree>
    <p:extLst>
      <p:ext uri="{BB962C8B-B14F-4D97-AF65-F5344CB8AC3E}">
        <p14:creationId xmlns:p14="http://schemas.microsoft.com/office/powerpoint/2010/main" val="3636349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49EA3-B378-4D14-B95C-D8E91949E09A}"/>
              </a:ext>
            </a:extLst>
          </p:cNvPr>
          <p:cNvSpPr>
            <a:spLocks noGrp="1"/>
          </p:cNvSpPr>
          <p:nvPr>
            <p:ph type="title"/>
          </p:nvPr>
        </p:nvSpPr>
        <p:spPr>
          <a:xfrm>
            <a:off x="2313329" y="168445"/>
            <a:ext cx="7729728" cy="1188720"/>
          </a:xfrm>
        </p:spPr>
        <p:txBody>
          <a:bodyPr/>
          <a:lstStyle/>
          <a:p>
            <a:r>
              <a:rPr lang="en-GB" dirty="0"/>
              <a:t>Design Strategy</a:t>
            </a:r>
          </a:p>
        </p:txBody>
      </p:sp>
      <p:sp>
        <p:nvSpPr>
          <p:cNvPr id="3" name="Content Placeholder 2">
            <a:extLst>
              <a:ext uri="{FF2B5EF4-FFF2-40B4-BE49-F238E27FC236}">
                <a16:creationId xmlns:a16="http://schemas.microsoft.com/office/drawing/2014/main" id="{F5155118-4090-4D5D-B77A-1AB58E895E94}"/>
              </a:ext>
            </a:extLst>
          </p:cNvPr>
          <p:cNvSpPr>
            <a:spLocks noGrp="1"/>
          </p:cNvSpPr>
          <p:nvPr>
            <p:ph idx="1"/>
          </p:nvPr>
        </p:nvSpPr>
        <p:spPr>
          <a:xfrm>
            <a:off x="2313329" y="1550190"/>
            <a:ext cx="7729728" cy="3504695"/>
          </a:xfrm>
        </p:spPr>
        <p:txBody>
          <a:bodyPr/>
          <a:lstStyle/>
          <a:p>
            <a:r>
              <a:rPr lang="en-GB" dirty="0"/>
              <a:t>When designing an AI system, it’s important to design and plan everything </a:t>
            </a:r>
            <a:r>
              <a:rPr lang="en-GB" b="1" dirty="0"/>
              <a:t>before</a:t>
            </a:r>
            <a:r>
              <a:rPr lang="en-GB" dirty="0"/>
              <a:t> any coding starts</a:t>
            </a:r>
          </a:p>
          <a:p>
            <a:r>
              <a:rPr lang="en-GB" dirty="0"/>
              <a:t>When designing, we need to decompose a high level overview into small achievable tasks. This is known as decomposition</a:t>
            </a:r>
          </a:p>
          <a:p>
            <a:r>
              <a:rPr lang="en-GB" dirty="0"/>
              <a:t>Let’s first adopt a black box, high level overview</a:t>
            </a:r>
          </a:p>
          <a:p>
            <a:r>
              <a:rPr lang="en-GB" dirty="0"/>
              <a:t>What would like our AI to do?</a:t>
            </a:r>
          </a:p>
          <a:p>
            <a:r>
              <a:rPr lang="en-GB" dirty="0"/>
              <a:t>This can be decomposed into thinking about our input and output. </a:t>
            </a:r>
          </a:p>
          <a:p>
            <a:r>
              <a:rPr lang="en-GB" dirty="0"/>
              <a:t>What is our input going to be?</a:t>
            </a:r>
          </a:p>
          <a:p>
            <a:r>
              <a:rPr lang="en-GB" dirty="0"/>
              <a:t>What is our output going to be?</a:t>
            </a:r>
          </a:p>
        </p:txBody>
      </p:sp>
    </p:spTree>
    <p:extLst>
      <p:ext uri="{BB962C8B-B14F-4D97-AF65-F5344CB8AC3E}">
        <p14:creationId xmlns:p14="http://schemas.microsoft.com/office/powerpoint/2010/main" val="72591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84105-8960-430D-A086-7853DC43132D}"/>
              </a:ext>
            </a:extLst>
          </p:cNvPr>
          <p:cNvSpPr>
            <a:spLocks noGrp="1"/>
          </p:cNvSpPr>
          <p:nvPr>
            <p:ph type="title"/>
          </p:nvPr>
        </p:nvSpPr>
        <p:spPr>
          <a:xfrm>
            <a:off x="2179765" y="209541"/>
            <a:ext cx="7729728" cy="1188720"/>
          </a:xfrm>
        </p:spPr>
        <p:txBody>
          <a:bodyPr/>
          <a:lstStyle/>
          <a:p>
            <a:r>
              <a:rPr lang="en-GB" dirty="0"/>
              <a:t>Design</a:t>
            </a:r>
          </a:p>
        </p:txBody>
      </p:sp>
      <p:graphicFrame>
        <p:nvGraphicFramePr>
          <p:cNvPr id="4" name="Table 4">
            <a:extLst>
              <a:ext uri="{FF2B5EF4-FFF2-40B4-BE49-F238E27FC236}">
                <a16:creationId xmlns:a16="http://schemas.microsoft.com/office/drawing/2014/main" id="{191D1E27-5190-4926-B176-2245BEF1BBCD}"/>
              </a:ext>
            </a:extLst>
          </p:cNvPr>
          <p:cNvGraphicFramePr>
            <a:graphicFrameLocks noGrp="1"/>
          </p:cNvGraphicFramePr>
          <p:nvPr>
            <p:ph idx="1"/>
            <p:extLst>
              <p:ext uri="{D42A27DB-BD31-4B8C-83A1-F6EECF244321}">
                <p14:modId xmlns:p14="http://schemas.microsoft.com/office/powerpoint/2010/main" val="4217331107"/>
              </p:ext>
            </p:extLst>
          </p:nvPr>
        </p:nvGraphicFramePr>
        <p:xfrm>
          <a:off x="2179067" y="1790807"/>
          <a:ext cx="7731124" cy="741680"/>
        </p:xfrm>
        <a:graphic>
          <a:graphicData uri="http://schemas.openxmlformats.org/drawingml/2006/table">
            <a:tbl>
              <a:tblPr firstRow="1" bandRow="1">
                <a:tableStyleId>{5C22544A-7EE6-4342-B048-85BDC9FD1C3A}</a:tableStyleId>
              </a:tblPr>
              <a:tblGrid>
                <a:gridCol w="3865562">
                  <a:extLst>
                    <a:ext uri="{9D8B030D-6E8A-4147-A177-3AD203B41FA5}">
                      <a16:colId xmlns:a16="http://schemas.microsoft.com/office/drawing/2014/main" val="498956470"/>
                    </a:ext>
                  </a:extLst>
                </a:gridCol>
                <a:gridCol w="3865562">
                  <a:extLst>
                    <a:ext uri="{9D8B030D-6E8A-4147-A177-3AD203B41FA5}">
                      <a16:colId xmlns:a16="http://schemas.microsoft.com/office/drawing/2014/main" val="236818669"/>
                    </a:ext>
                  </a:extLst>
                </a:gridCol>
              </a:tblGrid>
              <a:tr h="370840">
                <a:tc gridSpan="2">
                  <a:txBody>
                    <a:bodyPr/>
                    <a:lstStyle/>
                    <a:p>
                      <a:pPr algn="ctr"/>
                      <a:r>
                        <a:rPr lang="en-GB" dirty="0"/>
                        <a:t>What do want our  AI to do?</a:t>
                      </a:r>
                    </a:p>
                  </a:txBody>
                  <a:tcPr/>
                </a:tc>
                <a:tc hMerge="1">
                  <a:txBody>
                    <a:bodyPr/>
                    <a:lstStyle/>
                    <a:p>
                      <a:endParaRPr lang="en-GB" dirty="0"/>
                    </a:p>
                  </a:txBody>
                  <a:tcPr/>
                </a:tc>
                <a:extLst>
                  <a:ext uri="{0D108BD9-81ED-4DB2-BD59-A6C34878D82A}">
                    <a16:rowId xmlns:a16="http://schemas.microsoft.com/office/drawing/2014/main" val="753661320"/>
                  </a:ext>
                </a:extLst>
              </a:tr>
              <a:tr h="370840">
                <a:tc>
                  <a:txBody>
                    <a:bodyPr/>
                    <a:lstStyle/>
                    <a:p>
                      <a:r>
                        <a:rPr lang="en-GB" dirty="0"/>
                        <a:t>Input(s)</a:t>
                      </a:r>
                    </a:p>
                  </a:txBody>
                  <a:tcPr/>
                </a:tc>
                <a:tc>
                  <a:txBody>
                    <a:bodyPr/>
                    <a:lstStyle/>
                    <a:p>
                      <a:r>
                        <a:rPr lang="en-GB" dirty="0"/>
                        <a:t>Output(s)</a:t>
                      </a:r>
                    </a:p>
                  </a:txBody>
                  <a:tcPr/>
                </a:tc>
                <a:extLst>
                  <a:ext uri="{0D108BD9-81ED-4DB2-BD59-A6C34878D82A}">
                    <a16:rowId xmlns:a16="http://schemas.microsoft.com/office/drawing/2014/main" val="2540005741"/>
                  </a:ext>
                </a:extLst>
              </a:tr>
            </a:tbl>
          </a:graphicData>
        </a:graphic>
      </p:graphicFrame>
      <p:sp>
        <p:nvSpPr>
          <p:cNvPr id="5" name="Rectangle 4">
            <a:extLst>
              <a:ext uri="{FF2B5EF4-FFF2-40B4-BE49-F238E27FC236}">
                <a16:creationId xmlns:a16="http://schemas.microsoft.com/office/drawing/2014/main" id="{ECA26A11-9E6F-40E2-95E5-DCCC908A0382}"/>
              </a:ext>
            </a:extLst>
          </p:cNvPr>
          <p:cNvSpPr/>
          <p:nvPr/>
        </p:nvSpPr>
        <p:spPr>
          <a:xfrm>
            <a:off x="3503596" y="3984859"/>
            <a:ext cx="5207267" cy="164110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AI magic</a:t>
            </a:r>
          </a:p>
        </p:txBody>
      </p:sp>
      <p:sp>
        <p:nvSpPr>
          <p:cNvPr id="8" name="Oval 7">
            <a:extLst>
              <a:ext uri="{FF2B5EF4-FFF2-40B4-BE49-F238E27FC236}">
                <a16:creationId xmlns:a16="http://schemas.microsoft.com/office/drawing/2014/main" id="{9B23DE0F-290A-49F6-9E87-92E1D24331AB}"/>
              </a:ext>
            </a:extLst>
          </p:cNvPr>
          <p:cNvSpPr/>
          <p:nvPr/>
        </p:nvSpPr>
        <p:spPr>
          <a:xfrm>
            <a:off x="776440" y="4417635"/>
            <a:ext cx="1735756" cy="1094450"/>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Input(s)</a:t>
            </a:r>
          </a:p>
        </p:txBody>
      </p:sp>
      <p:cxnSp>
        <p:nvCxnSpPr>
          <p:cNvPr id="9" name="Straight Arrow Connector 8">
            <a:extLst>
              <a:ext uri="{FF2B5EF4-FFF2-40B4-BE49-F238E27FC236}">
                <a16:creationId xmlns:a16="http://schemas.microsoft.com/office/drawing/2014/main" id="{C95A45E7-64CB-48F8-A505-D8F1F56192B8}"/>
              </a:ext>
            </a:extLst>
          </p:cNvPr>
          <p:cNvCxnSpPr>
            <a:cxnSpLocks/>
            <a:stCxn id="8" idx="6"/>
          </p:cNvCxnSpPr>
          <p:nvPr/>
        </p:nvCxnSpPr>
        <p:spPr>
          <a:xfrm flipV="1">
            <a:off x="2512196" y="4873594"/>
            <a:ext cx="933648" cy="912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B34BFDEE-6248-46EC-8AF9-FD8732CE0117}"/>
              </a:ext>
            </a:extLst>
          </p:cNvPr>
          <p:cNvCxnSpPr/>
          <p:nvPr/>
        </p:nvCxnSpPr>
        <p:spPr>
          <a:xfrm>
            <a:off x="8778240" y="4692316"/>
            <a:ext cx="847023" cy="673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355413D8-2D51-4CF6-9EB4-F8FB9AF258C0}"/>
              </a:ext>
            </a:extLst>
          </p:cNvPr>
          <p:cNvSpPr/>
          <p:nvPr/>
        </p:nvSpPr>
        <p:spPr>
          <a:xfrm>
            <a:off x="9702264" y="4201426"/>
            <a:ext cx="1713297" cy="1174283"/>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Output(s)</a:t>
            </a:r>
          </a:p>
        </p:txBody>
      </p:sp>
    </p:spTree>
    <p:extLst>
      <p:ext uri="{BB962C8B-B14F-4D97-AF65-F5344CB8AC3E}">
        <p14:creationId xmlns:p14="http://schemas.microsoft.com/office/powerpoint/2010/main" val="2436109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84105-8960-430D-A086-7853DC43132D}"/>
              </a:ext>
            </a:extLst>
          </p:cNvPr>
          <p:cNvSpPr>
            <a:spLocks noGrp="1"/>
          </p:cNvSpPr>
          <p:nvPr>
            <p:ph type="title"/>
          </p:nvPr>
        </p:nvSpPr>
        <p:spPr>
          <a:xfrm>
            <a:off x="2179765" y="209541"/>
            <a:ext cx="7729728" cy="1188720"/>
          </a:xfrm>
        </p:spPr>
        <p:txBody>
          <a:bodyPr/>
          <a:lstStyle/>
          <a:p>
            <a:r>
              <a:rPr lang="en-GB" dirty="0"/>
              <a:t>Design</a:t>
            </a:r>
          </a:p>
        </p:txBody>
      </p:sp>
      <p:graphicFrame>
        <p:nvGraphicFramePr>
          <p:cNvPr id="4" name="Table 4">
            <a:extLst>
              <a:ext uri="{FF2B5EF4-FFF2-40B4-BE49-F238E27FC236}">
                <a16:creationId xmlns:a16="http://schemas.microsoft.com/office/drawing/2014/main" id="{191D1E27-5190-4926-B176-2245BEF1BBCD}"/>
              </a:ext>
            </a:extLst>
          </p:cNvPr>
          <p:cNvGraphicFramePr>
            <a:graphicFrameLocks noGrp="1"/>
          </p:cNvGraphicFramePr>
          <p:nvPr>
            <p:ph idx="1"/>
            <p:extLst>
              <p:ext uri="{D42A27DB-BD31-4B8C-83A1-F6EECF244321}">
                <p14:modId xmlns:p14="http://schemas.microsoft.com/office/powerpoint/2010/main" val="3439339363"/>
              </p:ext>
            </p:extLst>
          </p:nvPr>
        </p:nvGraphicFramePr>
        <p:xfrm>
          <a:off x="2179067" y="1790807"/>
          <a:ext cx="7731124" cy="741680"/>
        </p:xfrm>
        <a:graphic>
          <a:graphicData uri="http://schemas.openxmlformats.org/drawingml/2006/table">
            <a:tbl>
              <a:tblPr firstRow="1" bandRow="1">
                <a:tableStyleId>{5C22544A-7EE6-4342-B048-85BDC9FD1C3A}</a:tableStyleId>
              </a:tblPr>
              <a:tblGrid>
                <a:gridCol w="3865562">
                  <a:extLst>
                    <a:ext uri="{9D8B030D-6E8A-4147-A177-3AD203B41FA5}">
                      <a16:colId xmlns:a16="http://schemas.microsoft.com/office/drawing/2014/main" val="498956470"/>
                    </a:ext>
                  </a:extLst>
                </a:gridCol>
                <a:gridCol w="3865562">
                  <a:extLst>
                    <a:ext uri="{9D8B030D-6E8A-4147-A177-3AD203B41FA5}">
                      <a16:colId xmlns:a16="http://schemas.microsoft.com/office/drawing/2014/main" val="236818669"/>
                    </a:ext>
                  </a:extLst>
                </a:gridCol>
              </a:tblGrid>
              <a:tr h="370840">
                <a:tc gridSpan="2">
                  <a:txBody>
                    <a:bodyPr/>
                    <a:lstStyle/>
                    <a:p>
                      <a:pPr algn="ctr"/>
                      <a:r>
                        <a:rPr lang="en-GB" dirty="0"/>
                        <a:t>What do want our  AI to do? </a:t>
                      </a:r>
                      <a:r>
                        <a:rPr lang="en-GB" dirty="0">
                          <a:solidFill>
                            <a:srgbClr val="FF0000"/>
                          </a:solidFill>
                        </a:rPr>
                        <a:t>– Play perfect Tic Tac Toe</a:t>
                      </a:r>
                    </a:p>
                  </a:txBody>
                  <a:tcPr/>
                </a:tc>
                <a:tc hMerge="1">
                  <a:txBody>
                    <a:bodyPr/>
                    <a:lstStyle/>
                    <a:p>
                      <a:endParaRPr lang="en-GB" dirty="0"/>
                    </a:p>
                  </a:txBody>
                  <a:tcPr/>
                </a:tc>
                <a:extLst>
                  <a:ext uri="{0D108BD9-81ED-4DB2-BD59-A6C34878D82A}">
                    <a16:rowId xmlns:a16="http://schemas.microsoft.com/office/drawing/2014/main" val="753661320"/>
                  </a:ext>
                </a:extLst>
              </a:tr>
              <a:tr h="370840">
                <a:tc>
                  <a:txBody>
                    <a:bodyPr/>
                    <a:lstStyle/>
                    <a:p>
                      <a:r>
                        <a:rPr lang="en-GB" dirty="0"/>
                        <a:t>Input(s) </a:t>
                      </a:r>
                      <a:r>
                        <a:rPr lang="en-GB" dirty="0">
                          <a:solidFill>
                            <a:srgbClr val="FF0000"/>
                          </a:solidFill>
                        </a:rPr>
                        <a:t>– The Current Board state</a:t>
                      </a:r>
                    </a:p>
                  </a:txBody>
                  <a:tcPr/>
                </a:tc>
                <a:tc>
                  <a:txBody>
                    <a:bodyPr/>
                    <a:lstStyle/>
                    <a:p>
                      <a:r>
                        <a:rPr lang="en-GB" dirty="0"/>
                        <a:t>Output(s) </a:t>
                      </a:r>
                      <a:r>
                        <a:rPr lang="en-GB" dirty="0">
                          <a:solidFill>
                            <a:srgbClr val="FF0000"/>
                          </a:solidFill>
                        </a:rPr>
                        <a:t>– The best move</a:t>
                      </a:r>
                    </a:p>
                  </a:txBody>
                  <a:tcPr/>
                </a:tc>
                <a:extLst>
                  <a:ext uri="{0D108BD9-81ED-4DB2-BD59-A6C34878D82A}">
                    <a16:rowId xmlns:a16="http://schemas.microsoft.com/office/drawing/2014/main" val="2540005741"/>
                  </a:ext>
                </a:extLst>
              </a:tr>
            </a:tbl>
          </a:graphicData>
        </a:graphic>
      </p:graphicFrame>
      <p:sp>
        <p:nvSpPr>
          <p:cNvPr id="5" name="Rectangle 4">
            <a:extLst>
              <a:ext uri="{FF2B5EF4-FFF2-40B4-BE49-F238E27FC236}">
                <a16:creationId xmlns:a16="http://schemas.microsoft.com/office/drawing/2014/main" id="{ECA26A11-9E6F-40E2-95E5-DCCC908A0382}"/>
              </a:ext>
            </a:extLst>
          </p:cNvPr>
          <p:cNvSpPr/>
          <p:nvPr/>
        </p:nvSpPr>
        <p:spPr>
          <a:xfrm>
            <a:off x="3503596" y="3984859"/>
            <a:ext cx="5207267" cy="164110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AI magic</a:t>
            </a:r>
          </a:p>
        </p:txBody>
      </p:sp>
      <p:sp>
        <p:nvSpPr>
          <p:cNvPr id="8" name="Oval 7">
            <a:extLst>
              <a:ext uri="{FF2B5EF4-FFF2-40B4-BE49-F238E27FC236}">
                <a16:creationId xmlns:a16="http://schemas.microsoft.com/office/drawing/2014/main" id="{9B23DE0F-290A-49F6-9E87-92E1D24331AB}"/>
              </a:ext>
            </a:extLst>
          </p:cNvPr>
          <p:cNvSpPr/>
          <p:nvPr/>
        </p:nvSpPr>
        <p:spPr>
          <a:xfrm>
            <a:off x="776440" y="4417635"/>
            <a:ext cx="1735756" cy="1094450"/>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Current Board</a:t>
            </a:r>
          </a:p>
        </p:txBody>
      </p:sp>
      <p:cxnSp>
        <p:nvCxnSpPr>
          <p:cNvPr id="9" name="Straight Arrow Connector 8">
            <a:extLst>
              <a:ext uri="{FF2B5EF4-FFF2-40B4-BE49-F238E27FC236}">
                <a16:creationId xmlns:a16="http://schemas.microsoft.com/office/drawing/2014/main" id="{C95A45E7-64CB-48F8-A505-D8F1F56192B8}"/>
              </a:ext>
            </a:extLst>
          </p:cNvPr>
          <p:cNvCxnSpPr>
            <a:cxnSpLocks/>
            <a:stCxn id="8" idx="6"/>
          </p:cNvCxnSpPr>
          <p:nvPr/>
        </p:nvCxnSpPr>
        <p:spPr>
          <a:xfrm flipV="1">
            <a:off x="2512196" y="4873594"/>
            <a:ext cx="933648" cy="912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B34BFDEE-6248-46EC-8AF9-FD8732CE0117}"/>
              </a:ext>
            </a:extLst>
          </p:cNvPr>
          <p:cNvCxnSpPr/>
          <p:nvPr/>
        </p:nvCxnSpPr>
        <p:spPr>
          <a:xfrm>
            <a:off x="8778240" y="4692316"/>
            <a:ext cx="847023" cy="673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355413D8-2D51-4CF6-9EB4-F8FB9AF258C0}"/>
              </a:ext>
            </a:extLst>
          </p:cNvPr>
          <p:cNvSpPr/>
          <p:nvPr/>
        </p:nvSpPr>
        <p:spPr>
          <a:xfrm>
            <a:off x="9702264" y="4201426"/>
            <a:ext cx="1713297" cy="1174283"/>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The best move</a:t>
            </a:r>
          </a:p>
        </p:txBody>
      </p:sp>
    </p:spTree>
    <p:extLst>
      <p:ext uri="{BB962C8B-B14F-4D97-AF65-F5344CB8AC3E}">
        <p14:creationId xmlns:p14="http://schemas.microsoft.com/office/powerpoint/2010/main" val="1309120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1" grpId="0" animBg="1"/>
    </p:bld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3655</TotalTime>
  <Words>3396</Words>
  <Application>Microsoft Office PowerPoint</Application>
  <PresentationFormat>Widescreen</PresentationFormat>
  <Paragraphs>583</Paragraphs>
  <Slides>60</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Calibri</vt:lpstr>
      <vt:lpstr>Cambria Math</vt:lpstr>
      <vt:lpstr>Gill Sans MT</vt:lpstr>
      <vt:lpstr>Times New Roman</vt:lpstr>
      <vt:lpstr>Parcel</vt:lpstr>
      <vt:lpstr>Introduction to AI - Heuristic Based Agents</vt:lpstr>
      <vt:lpstr>PowerPoint Presentation</vt:lpstr>
      <vt:lpstr>Recap</vt:lpstr>
      <vt:lpstr>Tic Tac Toe</vt:lpstr>
      <vt:lpstr>Tic Tac Toe</vt:lpstr>
      <vt:lpstr>Tic Tac Toe</vt:lpstr>
      <vt:lpstr>Design Strategy</vt:lpstr>
      <vt:lpstr>Design</vt:lpstr>
      <vt:lpstr>Design</vt:lpstr>
      <vt:lpstr>Design</vt:lpstr>
      <vt:lpstr>Tic Tac toe</vt:lpstr>
      <vt:lpstr>Minimax</vt:lpstr>
      <vt:lpstr>Minimax</vt:lpstr>
      <vt:lpstr>Minimax</vt:lpstr>
      <vt:lpstr>Board Value</vt:lpstr>
      <vt:lpstr>Minimax</vt:lpstr>
      <vt:lpstr>Minimax</vt:lpstr>
      <vt:lpstr>Minimax</vt:lpstr>
      <vt:lpstr>Minimax</vt:lpstr>
      <vt:lpstr>Minimax</vt:lpstr>
      <vt:lpstr>Minimax</vt:lpstr>
      <vt:lpstr>Minimax</vt:lpstr>
      <vt:lpstr>Minimax</vt:lpstr>
      <vt:lpstr>Minimax</vt:lpstr>
      <vt:lpstr>Minimax</vt:lpstr>
      <vt:lpstr>Minimax</vt:lpstr>
      <vt:lpstr>Minimax</vt:lpstr>
      <vt:lpstr>Minimax</vt:lpstr>
      <vt:lpstr>Minimax</vt:lpstr>
      <vt:lpstr>Minimax</vt:lpstr>
      <vt:lpstr>Minimax</vt:lpstr>
      <vt:lpstr>Minimax</vt:lpstr>
      <vt:lpstr>Minimax</vt:lpstr>
      <vt:lpstr>Minimax</vt:lpstr>
      <vt:lpstr>Minimax</vt:lpstr>
      <vt:lpstr>Minimax</vt:lpstr>
      <vt:lpstr>Minimax</vt:lpstr>
      <vt:lpstr>Minimax</vt:lpstr>
      <vt:lpstr>Design Limitations</vt:lpstr>
      <vt:lpstr>10^120</vt:lpstr>
      <vt:lpstr>Alpha-Beta Pruning</vt:lpstr>
      <vt:lpstr>Alpha-Beta Pruning</vt:lpstr>
      <vt:lpstr>Alpha-Beta Pruning</vt:lpstr>
      <vt:lpstr>Alpha-Beta Pruning</vt:lpstr>
      <vt:lpstr>Alpha-Beta Pruning</vt:lpstr>
      <vt:lpstr>Alpha-Beta Pruning</vt:lpstr>
      <vt:lpstr>Tic Tac Toe</vt:lpstr>
      <vt:lpstr>States Explored (Rough)</vt:lpstr>
      <vt:lpstr>States Explored (Rough)</vt:lpstr>
      <vt:lpstr>Depth Limited Minimax</vt:lpstr>
      <vt:lpstr>Depth Limited Minimax</vt:lpstr>
      <vt:lpstr>Alpha–Beta Pruning</vt:lpstr>
      <vt:lpstr>AB Pruning</vt:lpstr>
      <vt:lpstr>Minimax</vt:lpstr>
      <vt:lpstr>Iterative Deepening</vt:lpstr>
      <vt:lpstr>Iterative Deepening</vt:lpstr>
      <vt:lpstr>Iterative Deepening</vt:lpstr>
      <vt:lpstr>Summary</vt:lpstr>
      <vt:lpstr>Questions</vt:lpstr>
      <vt:lpstr>Further 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AI</dc:title>
  <dc:creator>Philip Mortimer</dc:creator>
  <cp:lastModifiedBy>Philip Mortimer</cp:lastModifiedBy>
  <cp:revision>82</cp:revision>
  <dcterms:created xsi:type="dcterms:W3CDTF">2022-03-02T09:47:12Z</dcterms:created>
  <dcterms:modified xsi:type="dcterms:W3CDTF">2022-06-03T11:21:55Z</dcterms:modified>
</cp:coreProperties>
</file>